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56" r:id="rId2"/>
    <p:sldId id="257" r:id="rId3"/>
    <p:sldId id="269" r:id="rId4"/>
    <p:sldId id="279" r:id="rId5"/>
    <p:sldId id="280" r:id="rId6"/>
    <p:sldId id="282" r:id="rId7"/>
    <p:sldId id="283" r:id="rId8"/>
    <p:sldId id="281" r:id="rId9"/>
    <p:sldId id="271" r:id="rId10"/>
    <p:sldId id="270" r:id="rId11"/>
    <p:sldId id="284" r:id="rId12"/>
    <p:sldId id="258" r:id="rId13"/>
    <p:sldId id="259" r:id="rId14"/>
    <p:sldId id="272" r:id="rId15"/>
    <p:sldId id="273" r:id="rId16"/>
    <p:sldId id="274" r:id="rId17"/>
    <p:sldId id="275" r:id="rId18"/>
    <p:sldId id="276" r:id="rId19"/>
    <p:sldId id="277" r:id="rId20"/>
    <p:sldId id="278" r:id="rId21"/>
    <p:sldId id="260" r:id="rId22"/>
    <p:sldId id="263" r:id="rId23"/>
    <p:sldId id="261" r:id="rId24"/>
    <p:sldId id="265" r:id="rId25"/>
    <p:sldId id="266" r:id="rId26"/>
    <p:sldId id="267" r:id="rId27"/>
    <p:sldId id="268"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EC5EA-4DD8-47A6-A5F1-4931DDF38DF7}" type="datetimeFigureOut">
              <a:rPr lang="tr-TR" smtClean="0"/>
              <a:t>18.09.2023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B396A-836D-40B1-A369-41AB3669967E}"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440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440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CC5B0C-1FCC-49E9-ABC7-31DD5DFF67B8}" type="slidenum">
              <a:rPr lang="tr-TR">
                <a:solidFill>
                  <a:srgbClr val="000000"/>
                </a:solidFill>
              </a:rPr>
              <a:pPr fontAlgn="base">
                <a:spcBef>
                  <a:spcPct val="0"/>
                </a:spcBef>
                <a:spcAft>
                  <a:spcPct val="0"/>
                </a:spcAft>
              </a:pPr>
              <a:t>14</a:t>
            </a:fld>
            <a:endParaRPr 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F75050-0E15-4C5B-92B0-66D068882F1F}" type="datetimeFigureOut">
              <a:rPr lang="tr-TR" smtClean="0"/>
              <a:pPr/>
              <a:t>18.09.2023</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D9F75050-0E15-4C5B-92B0-66D068882F1F}" type="datetimeFigureOut">
              <a:rPr lang="tr-TR" smtClean="0"/>
              <a:pPr/>
              <a:t>18.09.2023</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18.09.2023</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fld id="{D9F75050-0E15-4C5B-92B0-66D068882F1F}" type="datetimeFigureOut">
              <a:rPr lang="tr-TR" smtClean="0"/>
              <a:pPr/>
              <a:t>18.09.2023</a:t>
            </a:fld>
            <a:endParaRPr lang="tr-TR"/>
          </a:p>
        </p:txBody>
      </p:sp>
      <p:sp>
        <p:nvSpPr>
          <p:cNvPr id="10" name="9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fld id="{D9F75050-0E15-4C5B-92B0-66D068882F1F}" type="datetimeFigureOut">
              <a:rPr lang="tr-TR" smtClean="0"/>
              <a:pPr/>
              <a:t>18.09.2023</a:t>
            </a:fld>
            <a:endParaRPr lang="tr-TR"/>
          </a:p>
        </p:txBody>
      </p:sp>
      <p:sp>
        <p:nvSpPr>
          <p:cNvPr id="12" name="11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18.09.2023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18.09.2023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D9F75050-0E15-4C5B-92B0-66D068882F1F}" type="datetimeFigureOut">
              <a:rPr lang="tr-TR" smtClean="0"/>
              <a:pPr/>
              <a:t>18.09.2023</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F75050-0E15-4C5B-92B0-66D068882F1F}" type="datetimeFigureOut">
              <a:rPr lang="tr-TR" smtClean="0"/>
              <a:pPr/>
              <a:t>18.09.2023</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4282" y="0"/>
            <a:ext cx="8624918" cy="5867400"/>
          </a:xfrm>
        </p:spPr>
        <p:txBody>
          <a:bodyPr>
            <a:normAutofit/>
          </a:bodyPr>
          <a:lstStyle/>
          <a:p>
            <a:pPr algn="ctr">
              <a:lnSpc>
                <a:spcPct val="300000"/>
              </a:lnSpc>
            </a:pPr>
            <a:r>
              <a:rPr lang="tr-TR" sz="4000" dirty="0" smtClean="0"/>
              <a:t>Menü planlama Dersi</a:t>
            </a:r>
            <a:br>
              <a:rPr lang="tr-TR" sz="4000" dirty="0" smtClean="0"/>
            </a:br>
            <a:r>
              <a:rPr lang="tr-TR" sz="4000" dirty="0" smtClean="0"/>
              <a:t>1. Hafta- Yiyecek içecek endüstrisi Menü kavramı</a:t>
            </a:r>
            <a:endParaRPr lang="tr-TR" sz="4000" dirty="0"/>
          </a:p>
        </p:txBody>
      </p:sp>
      <p:sp>
        <p:nvSpPr>
          <p:cNvPr id="3" name="2 Alt Başlık"/>
          <p:cNvSpPr>
            <a:spLocks noGrp="1"/>
          </p:cNvSpPr>
          <p:nvPr>
            <p:ph type="subTitle" idx="1"/>
          </p:nvPr>
        </p:nvSpPr>
        <p:spPr/>
        <p:txBody>
          <a:bodyPr/>
          <a:lstStyle/>
          <a:p>
            <a:r>
              <a:rPr lang="tr-TR" dirty="0" err="1" smtClean="0"/>
              <a:t>Öğr</a:t>
            </a:r>
            <a:r>
              <a:rPr lang="tr-TR" dirty="0" smtClean="0"/>
              <a:t>. Gör </a:t>
            </a:r>
            <a:r>
              <a:rPr lang="tr-TR" dirty="0" err="1" smtClean="0"/>
              <a:t>S.Ali</a:t>
            </a:r>
            <a:r>
              <a:rPr lang="tr-TR" dirty="0" smtClean="0"/>
              <a:t> ÇELİK</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71472" y="0"/>
            <a:ext cx="8286808" cy="3385542"/>
          </a:xfrm>
          <a:prstGeom prst="rect">
            <a:avLst/>
          </a:prstGeom>
        </p:spPr>
        <p:txBody>
          <a:bodyPr wrap="square">
            <a:spAutoFit/>
          </a:bodyPr>
          <a:lstStyle/>
          <a:p>
            <a:r>
              <a:rPr lang="tr-TR" dirty="0" smtClean="0">
                <a:solidFill>
                  <a:srgbClr val="C00000"/>
                </a:solidFill>
                <a:latin typeface="Arial" panose="020B0604020202020204" pitchFamily="34" charset="0"/>
                <a:cs typeface="Arial" panose="020B0604020202020204" pitchFamily="34" charset="0"/>
              </a:rPr>
              <a:t>Mönü (Menü)</a:t>
            </a:r>
          </a:p>
          <a:p>
            <a:endParaRPr lang="tr-TR"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Mönü toplu beslenme sistemlerinde sunulan yemeklerin listesidir. Mönü yabancı kökenli bir kelime olmasına karşın güncel hayatta yoğun olarak kullanılmaktadır. </a:t>
            </a:r>
          </a:p>
          <a:p>
            <a:r>
              <a:rPr lang="tr-TR" sz="1600" dirty="0" smtClean="0">
                <a:latin typeface="Arial" panose="020B0604020202020204" pitchFamily="34" charset="0"/>
                <a:cs typeface="Arial" panose="020B0604020202020204" pitchFamily="34" charset="0"/>
              </a:rPr>
              <a:t>Mönü Fransızca kökenli bir kelimedir. Bir yiyecek satış ünitesinde verilen yiyecek ve içeceklerin adlarını, açıklamalarını, fiyatlarını veren, konuğa karar vermede rehberlik yapan listedir. </a:t>
            </a:r>
          </a:p>
          <a:p>
            <a:r>
              <a:rPr lang="tr-TR" sz="1600" dirty="0" err="1" smtClean="0">
                <a:latin typeface="Arial" panose="020B0604020202020204" pitchFamily="34" charset="0"/>
                <a:cs typeface="Arial" panose="020B0604020202020204" pitchFamily="34" charset="0"/>
              </a:rPr>
              <a:t>Türkçe’de</a:t>
            </a:r>
            <a:r>
              <a:rPr lang="tr-TR" sz="1600" dirty="0" smtClean="0">
                <a:latin typeface="Arial" panose="020B0604020202020204" pitchFamily="34" charset="0"/>
                <a:cs typeface="Arial" panose="020B0604020202020204" pitchFamily="34" charset="0"/>
              </a:rPr>
              <a:t> mönü – </a:t>
            </a:r>
            <a:r>
              <a:rPr lang="tr-TR" sz="1600" dirty="0" err="1" smtClean="0">
                <a:latin typeface="Arial" panose="020B0604020202020204" pitchFamily="34" charset="0"/>
                <a:cs typeface="Arial" panose="020B0604020202020204" pitchFamily="34" charset="0"/>
              </a:rPr>
              <a:t>İngilizce’de</a:t>
            </a:r>
            <a:r>
              <a:rPr lang="tr-TR" sz="1600" dirty="0" smtClean="0">
                <a:latin typeface="Arial" panose="020B0604020202020204" pitchFamily="34" charset="0"/>
                <a:cs typeface="Arial" panose="020B0604020202020204" pitchFamily="34" charset="0"/>
              </a:rPr>
              <a:t> “menü” yazılarak aynı anlamda kullanılmaktadır</a:t>
            </a:r>
            <a:r>
              <a:rPr lang="tr-TR" sz="1600" dirty="0" smtClean="0">
                <a:latin typeface="Arial" panose="020B0604020202020204" pitchFamily="34" charset="0"/>
                <a:cs typeface="Arial" panose="020B0604020202020204" pitchFamily="34" charset="0"/>
              </a:rPr>
              <a:t>.</a:t>
            </a:r>
          </a:p>
          <a:p>
            <a:endParaRPr lang="tr-TR" sz="1600" dirty="0">
              <a:latin typeface="Arial" panose="020B0604020202020204" pitchFamily="34" charset="0"/>
              <a:cs typeface="Arial" panose="020B0604020202020204" pitchFamily="34" charset="0"/>
            </a:endParaRPr>
          </a:p>
          <a:p>
            <a:r>
              <a:rPr lang="tr-TR" sz="1600" b="1" u="sng" dirty="0" smtClean="0">
                <a:solidFill>
                  <a:srgbClr val="C00000"/>
                </a:solidFill>
                <a:latin typeface="Arial" panose="020B0604020202020204" pitchFamily="34" charset="0"/>
                <a:cs typeface="Arial" panose="020B0604020202020204" pitchFamily="34" charset="0"/>
              </a:rPr>
              <a:t>Menünün Görevleri (İşlevleri)</a:t>
            </a:r>
          </a:p>
          <a:p>
            <a:r>
              <a:rPr lang="tr-TR" sz="1600" dirty="0" smtClean="0">
                <a:latin typeface="Arial" panose="020B0604020202020204" pitchFamily="34" charset="0"/>
                <a:cs typeface="Arial" panose="020B0604020202020204" pitchFamily="34" charset="0"/>
              </a:rPr>
              <a:t>1-Menü , hangi yiyecek ve içecek hammaddelerinin </a:t>
            </a:r>
            <a:r>
              <a:rPr lang="tr-TR" sz="1600" dirty="0" err="1" smtClean="0">
                <a:latin typeface="Arial" panose="020B0604020202020204" pitchFamily="34" charset="0"/>
                <a:cs typeface="Arial" panose="020B0604020202020204" pitchFamily="34" charset="0"/>
              </a:rPr>
              <a:t>satınalınması</a:t>
            </a:r>
            <a:r>
              <a:rPr lang="tr-TR" sz="1600" dirty="0" smtClean="0">
                <a:latin typeface="Arial" panose="020B0604020202020204" pitchFamily="34" charset="0"/>
                <a:cs typeface="Arial" panose="020B0604020202020204" pitchFamily="34" charset="0"/>
              </a:rPr>
              <a:t> gerektiğin, kayıt ve koşula bağlar.</a:t>
            </a:r>
          </a:p>
          <a:p>
            <a:endParaRPr lang="tr-TR" dirty="0">
              <a:latin typeface="Arial" panose="020B0604020202020204" pitchFamily="34" charset="0"/>
              <a:cs typeface="Arial" panose="020B0604020202020204" pitchFamily="34" charset="0"/>
            </a:endParaRPr>
          </a:p>
        </p:txBody>
      </p:sp>
      <p:sp>
        <p:nvSpPr>
          <p:cNvPr id="3" name="Oval 2"/>
          <p:cNvSpPr/>
          <p:nvPr/>
        </p:nvSpPr>
        <p:spPr>
          <a:xfrm>
            <a:off x="1475656" y="4581128"/>
            <a:ext cx="2324181" cy="19442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1000" dirty="0" smtClean="0">
                <a:solidFill>
                  <a:srgbClr val="C00000"/>
                </a:solidFill>
                <a:latin typeface="Calibri" panose="020F0502020204030204" pitchFamily="34" charset="0"/>
                <a:cs typeface="Calibri" panose="020F0502020204030204" pitchFamily="34" charset="0"/>
              </a:rPr>
              <a:t>Ortam</a:t>
            </a:r>
          </a:p>
          <a:p>
            <a:r>
              <a:rPr lang="tr-TR" sz="1000" dirty="0" smtClean="0">
                <a:latin typeface="Calibri" panose="020F0502020204030204" pitchFamily="34" charset="0"/>
                <a:cs typeface="Calibri" panose="020F0502020204030204" pitchFamily="34" charset="0"/>
              </a:rPr>
              <a:t>-Dekor</a:t>
            </a:r>
          </a:p>
          <a:p>
            <a:r>
              <a:rPr lang="tr-TR" sz="1000" dirty="0" smtClean="0">
                <a:latin typeface="Calibri" panose="020F0502020204030204" pitchFamily="34" charset="0"/>
                <a:cs typeface="Calibri" panose="020F0502020204030204" pitchFamily="34" charset="0"/>
              </a:rPr>
              <a:t>-Işıklandırma</a:t>
            </a:r>
          </a:p>
          <a:p>
            <a:r>
              <a:rPr lang="tr-TR" sz="1000" dirty="0" smtClean="0">
                <a:latin typeface="Calibri" panose="020F0502020204030204" pitchFamily="34" charset="0"/>
                <a:cs typeface="Calibri" panose="020F0502020204030204" pitchFamily="34" charset="0"/>
              </a:rPr>
              <a:t>-Döşeme</a:t>
            </a:r>
          </a:p>
          <a:p>
            <a:r>
              <a:rPr lang="tr-TR" sz="1000" dirty="0" smtClean="0">
                <a:latin typeface="Calibri" panose="020F0502020204030204" pitchFamily="34" charset="0"/>
                <a:cs typeface="Calibri" panose="020F0502020204030204" pitchFamily="34" charset="0"/>
              </a:rPr>
              <a:t>-Servis yöntemleri</a:t>
            </a:r>
          </a:p>
          <a:p>
            <a:r>
              <a:rPr lang="tr-TR" sz="1000" dirty="0" smtClean="0">
                <a:latin typeface="Calibri" panose="020F0502020204030204" pitchFamily="34" charset="0"/>
                <a:cs typeface="Calibri" panose="020F0502020204030204" pitchFamily="34" charset="0"/>
              </a:rPr>
              <a:t>-Servis personelinin davranışı</a:t>
            </a:r>
          </a:p>
          <a:p>
            <a:r>
              <a:rPr lang="tr-TR" sz="1000" dirty="0" smtClean="0">
                <a:latin typeface="Calibri" panose="020F0502020204030204" pitchFamily="34" charset="0"/>
                <a:cs typeface="Calibri" panose="020F0502020204030204" pitchFamily="34" charset="0"/>
              </a:rPr>
              <a:t>-Tesisin yerleşim yeri ve konumu</a:t>
            </a:r>
          </a:p>
          <a:p>
            <a:r>
              <a:rPr lang="tr-TR" sz="1000" dirty="0" smtClean="0">
                <a:latin typeface="Calibri" panose="020F0502020204030204" pitchFamily="34" charset="0"/>
                <a:cs typeface="Calibri" panose="020F0502020204030204" pitchFamily="34" charset="0"/>
              </a:rPr>
              <a:t>-Tesisin türü</a:t>
            </a:r>
            <a:endParaRPr lang="tr-TR" sz="1000" dirty="0">
              <a:latin typeface="Calibri" panose="020F0502020204030204" pitchFamily="34" charset="0"/>
              <a:cs typeface="Calibri" panose="020F0502020204030204" pitchFamily="34" charset="0"/>
            </a:endParaRPr>
          </a:p>
        </p:txBody>
      </p:sp>
      <p:sp>
        <p:nvSpPr>
          <p:cNvPr id="4" name="Oval 3"/>
          <p:cNvSpPr/>
          <p:nvPr/>
        </p:nvSpPr>
        <p:spPr>
          <a:xfrm>
            <a:off x="3809797" y="4509120"/>
            <a:ext cx="2490395" cy="20162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1000" dirty="0" smtClean="0">
                <a:solidFill>
                  <a:srgbClr val="C00000"/>
                </a:solidFill>
                <a:latin typeface="Calibri" panose="020F0502020204030204" pitchFamily="34" charset="0"/>
                <a:cs typeface="Calibri" panose="020F0502020204030204" pitchFamily="34" charset="0"/>
              </a:rPr>
              <a:t>Menü</a:t>
            </a:r>
          </a:p>
          <a:p>
            <a:r>
              <a:rPr lang="tr-TR" sz="1000" dirty="0" smtClean="0">
                <a:solidFill>
                  <a:schemeClr val="tx1"/>
                </a:solidFill>
                <a:latin typeface="Calibri" panose="020F0502020204030204" pitchFamily="34" charset="0"/>
                <a:cs typeface="Calibri" panose="020F0502020204030204" pitchFamily="34" charset="0"/>
              </a:rPr>
              <a:t>-Müşteriye istediği şeyi verme</a:t>
            </a:r>
          </a:p>
          <a:p>
            <a:r>
              <a:rPr lang="tr-TR" sz="1000" dirty="0" smtClean="0">
                <a:solidFill>
                  <a:schemeClr val="tx1"/>
                </a:solidFill>
                <a:latin typeface="Calibri" panose="020F0502020204030204" pitchFamily="34" charset="0"/>
                <a:cs typeface="Calibri" panose="020F0502020204030204" pitchFamily="34" charset="0"/>
              </a:rPr>
              <a:t>-Standart reçeteler kullanma</a:t>
            </a:r>
          </a:p>
          <a:p>
            <a:r>
              <a:rPr lang="tr-TR" sz="1000" dirty="0" smtClean="0">
                <a:solidFill>
                  <a:schemeClr val="tx1"/>
                </a:solidFill>
                <a:latin typeface="Calibri" panose="020F0502020204030204" pitchFamily="34" charset="0"/>
                <a:cs typeface="Calibri" panose="020F0502020204030204" pitchFamily="34" charset="0"/>
              </a:rPr>
              <a:t>-Çalışanların yeteneklerine uygun menü yapma</a:t>
            </a:r>
          </a:p>
          <a:p>
            <a:r>
              <a:rPr lang="tr-TR" sz="1000" dirty="0" smtClean="0">
                <a:solidFill>
                  <a:schemeClr val="tx1"/>
                </a:solidFill>
                <a:latin typeface="Calibri" panose="020F0502020204030204" pitchFamily="34" charset="0"/>
                <a:cs typeface="Calibri" panose="020F0502020204030204" pitchFamily="34" charset="0"/>
              </a:rPr>
              <a:t>-Araç gereçleri dikkate alma</a:t>
            </a:r>
          </a:p>
          <a:p>
            <a:r>
              <a:rPr lang="tr-TR" sz="1000" dirty="0" smtClean="0">
                <a:solidFill>
                  <a:schemeClr val="tx1"/>
                </a:solidFill>
                <a:latin typeface="Calibri" panose="020F0502020204030204" pitchFamily="34" charset="0"/>
                <a:cs typeface="Calibri" panose="020F0502020204030204" pitchFamily="34" charset="0"/>
              </a:rPr>
              <a:t>-Çeşitlilik ve denge sağlama</a:t>
            </a:r>
          </a:p>
          <a:p>
            <a:r>
              <a:rPr lang="tr-TR" sz="1000" dirty="0" smtClean="0">
                <a:solidFill>
                  <a:schemeClr val="tx1"/>
                </a:solidFill>
                <a:latin typeface="Calibri" panose="020F0502020204030204" pitchFamily="34" charset="0"/>
                <a:cs typeface="Calibri" panose="020F0502020204030204" pitchFamily="34" charset="0"/>
              </a:rPr>
              <a:t>-Beslenmeye önem verme</a:t>
            </a:r>
          </a:p>
          <a:p>
            <a:r>
              <a:rPr lang="tr-TR" sz="1000" dirty="0" smtClean="0">
                <a:solidFill>
                  <a:schemeClr val="tx1"/>
                </a:solidFill>
                <a:latin typeface="Calibri" panose="020F0502020204030204" pitchFamily="34" charset="0"/>
                <a:cs typeface="Calibri" panose="020F0502020204030204" pitchFamily="34" charset="0"/>
              </a:rPr>
              <a:t>-İsrafı önleme</a:t>
            </a:r>
          </a:p>
          <a:p>
            <a:r>
              <a:rPr lang="tr-TR" sz="1000" dirty="0" smtClean="0">
                <a:solidFill>
                  <a:schemeClr val="tx1"/>
                </a:solidFill>
                <a:latin typeface="Calibri" panose="020F0502020204030204" pitchFamily="34" charset="0"/>
                <a:cs typeface="Calibri" panose="020F0502020204030204" pitchFamily="34" charset="0"/>
              </a:rPr>
              <a:t>-Mevsimselliğe önem verme</a:t>
            </a:r>
            <a:endParaRPr lang="tr-TR" sz="1000" dirty="0">
              <a:solidFill>
                <a:schemeClr val="tx1"/>
              </a:solidFill>
              <a:latin typeface="Calibri" panose="020F0502020204030204" pitchFamily="34" charset="0"/>
              <a:cs typeface="Calibri" panose="020F0502020204030204" pitchFamily="34" charset="0"/>
            </a:endParaRPr>
          </a:p>
        </p:txBody>
      </p:sp>
      <p:sp>
        <p:nvSpPr>
          <p:cNvPr id="5" name="Oval 4"/>
          <p:cNvSpPr/>
          <p:nvPr/>
        </p:nvSpPr>
        <p:spPr>
          <a:xfrm>
            <a:off x="2744618" y="3198549"/>
            <a:ext cx="1970258" cy="163272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1000" dirty="0" smtClean="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Müşteriler</a:t>
            </a:r>
          </a:p>
          <a:p>
            <a:r>
              <a:rPr lang="tr-TR" sz="10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-Müşteri istekleri</a:t>
            </a:r>
          </a:p>
          <a:p>
            <a:r>
              <a:rPr lang="tr-TR" sz="10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-Değer</a:t>
            </a:r>
          </a:p>
          <a:p>
            <a:r>
              <a:rPr lang="tr-TR" sz="10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-Demografik faktörler</a:t>
            </a:r>
          </a:p>
          <a:p>
            <a:r>
              <a:rPr lang="tr-TR" sz="10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-Yiyecek içecek deneyimi</a:t>
            </a:r>
            <a:endParaRPr lang="tr-TR" sz="10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6" name="Dikdörtgen 5"/>
          <p:cNvSpPr/>
          <p:nvPr/>
        </p:nvSpPr>
        <p:spPr>
          <a:xfrm>
            <a:off x="1475656" y="6525344"/>
            <a:ext cx="5544616"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Bir yiyecek içecek tesisinin başarısında 3 önemli öğe</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196752"/>
            <a:ext cx="8246720" cy="3970318"/>
          </a:xfrm>
          <a:prstGeom prst="rect">
            <a:avLst/>
          </a:prstGeom>
        </p:spPr>
        <p:txBody>
          <a:bodyPr wrap="square">
            <a:spAutoFit/>
          </a:bodyPr>
          <a:lstStyle/>
          <a:p>
            <a:r>
              <a:rPr lang="tr-TR" dirty="0" smtClean="0">
                <a:latin typeface="Arial" panose="020B0604020202020204" pitchFamily="34" charset="0"/>
                <a:cs typeface="Arial" panose="020B0604020202020204" pitchFamily="34" charset="0"/>
              </a:rPr>
              <a:t>2-Menü, sunulan yiyecek ve içeceklerin beslenme içeriğini gösterir.</a:t>
            </a:r>
          </a:p>
          <a:p>
            <a:r>
              <a:rPr lang="tr-TR" dirty="0" smtClean="0">
                <a:latin typeface="Arial" panose="020B0604020202020204" pitchFamily="34" charset="0"/>
                <a:cs typeface="Arial" panose="020B0604020202020204" pitchFamily="34" charset="0"/>
              </a:rPr>
              <a:t>3-Personel yerleştirme ve yetiştirme gerekleri menüye dayanır.</a:t>
            </a:r>
          </a:p>
          <a:p>
            <a:r>
              <a:rPr lang="tr-TR" dirty="0" smtClean="0">
                <a:latin typeface="Arial" panose="020B0604020202020204" pitchFamily="34" charset="0"/>
                <a:cs typeface="Arial" panose="020B0604020202020204" pitchFamily="34" charset="0"/>
              </a:rPr>
              <a:t>4-Menü donatım gereklerini belirler</a:t>
            </a:r>
          </a:p>
          <a:p>
            <a:r>
              <a:rPr lang="tr-TR" dirty="0" smtClean="0">
                <a:latin typeface="Arial" panose="020B0604020202020204" pitchFamily="34" charset="0"/>
                <a:cs typeface="Arial" panose="020B0604020202020204" pitchFamily="34" charset="0"/>
              </a:rPr>
              <a:t>5-Menü, işletmenin tesis planı ve yer gereklerini belirler</a:t>
            </a:r>
          </a:p>
          <a:p>
            <a:r>
              <a:rPr lang="tr-TR" dirty="0" smtClean="0">
                <a:latin typeface="Arial" panose="020B0604020202020204" pitchFamily="34" charset="0"/>
                <a:cs typeface="Arial" panose="020B0604020202020204" pitchFamily="34" charset="0"/>
              </a:rPr>
              <a:t>6-Menü , işletmenin ön hizmet gereklerini belirler</a:t>
            </a:r>
          </a:p>
          <a:p>
            <a:r>
              <a:rPr lang="tr-TR" dirty="0" smtClean="0">
                <a:latin typeface="Arial" panose="020B0604020202020204" pitchFamily="34" charset="0"/>
                <a:cs typeface="Arial" panose="020B0604020202020204" pitchFamily="34" charset="0"/>
              </a:rPr>
              <a:t>7-Menü , maliyet ve denetim işlemlerini belirler</a:t>
            </a:r>
          </a:p>
          <a:p>
            <a:r>
              <a:rPr lang="tr-TR" dirty="0" smtClean="0">
                <a:latin typeface="Arial" panose="020B0604020202020204" pitchFamily="34" charset="0"/>
                <a:cs typeface="Arial" panose="020B0604020202020204" pitchFamily="34" charset="0"/>
              </a:rPr>
              <a:t>8-Menü, yiyecek içecek gereklerini belirler</a:t>
            </a:r>
          </a:p>
          <a:p>
            <a:r>
              <a:rPr lang="tr-TR" dirty="0" smtClean="0">
                <a:latin typeface="Arial" panose="020B0604020202020204" pitchFamily="34" charset="0"/>
                <a:cs typeface="Arial" panose="020B0604020202020204" pitchFamily="34" charset="0"/>
              </a:rPr>
              <a:t>Ayrıca</a:t>
            </a:r>
            <a:r>
              <a:rPr lang="tr-TR" dirty="0" smtClean="0">
                <a:latin typeface="Arial" panose="020B0604020202020204" pitchFamily="34" charset="0"/>
                <a:cs typeface="Arial" panose="020B0604020202020204" pitchFamily="34" charset="0"/>
              </a:rPr>
              <a:t> ;</a:t>
            </a:r>
          </a:p>
          <a:p>
            <a:r>
              <a:rPr lang="tr-TR" dirty="0" smtClean="0">
                <a:latin typeface="Arial" panose="020B0604020202020204" pitchFamily="34" charset="0"/>
                <a:cs typeface="Arial" panose="020B0604020202020204" pitchFamily="34" charset="0"/>
              </a:rPr>
              <a:t>*İşleme sokma öncesi süre ve bu sürenin uzunluğunu</a:t>
            </a:r>
          </a:p>
          <a:p>
            <a:r>
              <a:rPr lang="tr-TR" dirty="0" smtClean="0">
                <a:latin typeface="Arial" panose="020B0604020202020204" pitchFamily="34" charset="0"/>
                <a:cs typeface="Arial" panose="020B0604020202020204" pitchFamily="34" charset="0"/>
              </a:rPr>
              <a:t>*Her yiyecek içecek için hazırlama süresini</a:t>
            </a:r>
          </a:p>
          <a:p>
            <a:r>
              <a:rPr lang="tr-TR" dirty="0" smtClean="0">
                <a:latin typeface="Arial" panose="020B0604020202020204" pitchFamily="34" charset="0"/>
                <a:cs typeface="Arial" panose="020B0604020202020204" pitchFamily="34" charset="0"/>
              </a:rPr>
              <a:t>*Toplu pişirme sürecini</a:t>
            </a:r>
          </a:p>
          <a:p>
            <a:r>
              <a:rPr lang="tr-TR" dirty="0" smtClean="0">
                <a:latin typeface="Arial" panose="020B0604020202020204" pitchFamily="34" charset="0"/>
                <a:cs typeface="Arial" panose="020B0604020202020204" pitchFamily="34" charset="0"/>
              </a:rPr>
              <a:t>*Artan yiyecek içeceklerin yaratıcı bir şekilde kullanılmasını belirler</a:t>
            </a:r>
          </a:p>
          <a:p>
            <a:r>
              <a:rPr lang="tr-TR" dirty="0" smtClean="0">
                <a:latin typeface="Arial" panose="020B0604020202020204" pitchFamily="34" charset="0"/>
                <a:cs typeface="Arial" panose="020B0604020202020204" pitchFamily="34" charset="0"/>
              </a:rPr>
              <a:t>9-Menü servis gereklerini belirler</a:t>
            </a:r>
          </a:p>
          <a:p>
            <a:r>
              <a:rPr lang="tr-TR" dirty="0" smtClean="0">
                <a:latin typeface="Arial" panose="020B0604020202020204" pitchFamily="34" charset="0"/>
                <a:cs typeface="Arial" panose="020B0604020202020204" pitchFamily="34" charset="0"/>
              </a:rPr>
              <a:t>10-Menü, yiyecek içecek tesisinin pazarlama planını yürüten bir araçtır.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52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MENÜ NEDİR</a:t>
            </a:r>
            <a:endParaRPr lang="tr-TR" dirty="0"/>
          </a:p>
        </p:txBody>
      </p:sp>
      <p:pic>
        <p:nvPicPr>
          <p:cNvPr id="4" name="3 İçerik Yer Tutucusu" descr="menu-planlama2.jpg"/>
          <p:cNvPicPr>
            <a:picLocks noGrp="1" noChangeAspect="1"/>
          </p:cNvPicPr>
          <p:nvPr>
            <p:ph sz="quarter" idx="1"/>
          </p:nvPr>
        </p:nvPicPr>
        <p:blipFill>
          <a:blip r:embed="rId2"/>
          <a:stretch>
            <a:fillRect/>
          </a:stretch>
        </p:blipFill>
        <p:spPr>
          <a:xfrm>
            <a:off x="1000100" y="1571612"/>
            <a:ext cx="7429552" cy="464347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ÖRNEK MENÜ KARTI</a:t>
            </a:r>
            <a:br>
              <a:rPr lang="tr-TR" dirty="0" smtClean="0"/>
            </a:br>
            <a:endParaRPr lang="tr-TR" dirty="0"/>
          </a:p>
        </p:txBody>
      </p:sp>
      <p:pic>
        <p:nvPicPr>
          <p:cNvPr id="4" name="3 İçerik Yer Tutucusu" descr="ögretmenevi-menü-tasarımı.jpg"/>
          <p:cNvPicPr>
            <a:picLocks noGrp="1" noChangeAspect="1"/>
          </p:cNvPicPr>
          <p:nvPr>
            <p:ph sz="quarter" idx="1"/>
          </p:nvPr>
        </p:nvPicPr>
        <p:blipFill>
          <a:blip r:embed="rId2"/>
          <a:stretch>
            <a:fillRect/>
          </a:stretch>
        </p:blipFill>
        <p:spPr>
          <a:xfrm>
            <a:off x="1214415" y="857233"/>
            <a:ext cx="6072230" cy="607223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52400" y="0"/>
            <a:ext cx="9296400" cy="762000"/>
          </a:xfrm>
          <a:prstGeom prst="rect">
            <a:avLst/>
          </a:prstGeom>
          <a:noFill/>
          <a:ln w="9525">
            <a:noFill/>
            <a:miter lim="800000"/>
            <a:headEnd/>
            <a:tailEnd/>
          </a:ln>
        </p:spPr>
        <p:txBody>
          <a:bodyPr anchor="ctr"/>
          <a:lstStyle/>
          <a:p>
            <a:pPr algn="ctr"/>
            <a:r>
              <a:rPr lang="tr-TR" sz="2400" b="1">
                <a:solidFill>
                  <a:srgbClr val="FFFFFF"/>
                </a:solidFill>
                <a:latin typeface="Calibri" pitchFamily="34" charset="0"/>
              </a:rPr>
              <a:t> Kahvaltı                                                                    </a:t>
            </a:r>
            <a:r>
              <a:rPr lang="tr-TR" sz="2200" b="1">
                <a:solidFill>
                  <a:srgbClr val="FFFFFF"/>
                </a:solidFill>
                <a:latin typeface="Calibri" pitchFamily="34" charset="0"/>
              </a:rPr>
              <a:t>Yiyecek içecek Servisi</a:t>
            </a:r>
          </a:p>
        </p:txBody>
      </p:sp>
      <p:sp>
        <p:nvSpPr>
          <p:cNvPr id="274435" name="Rectangle 3"/>
          <p:cNvSpPr>
            <a:spLocks noGrp="1" noChangeArrowheads="1"/>
          </p:cNvSpPr>
          <p:nvPr>
            <p:ph type="body" idx="1"/>
          </p:nvPr>
        </p:nvSpPr>
        <p:spPr>
          <a:xfrm>
            <a:off x="395288" y="115888"/>
            <a:ext cx="8424862" cy="6553200"/>
          </a:xfrm>
        </p:spPr>
        <p:txBody>
          <a:bodyPr>
            <a:normAutofit lnSpcReduction="10000"/>
          </a:bodyPr>
          <a:lstStyle/>
          <a:p>
            <a:r>
              <a:rPr lang="tr-TR" sz="2200" dirty="0" smtClean="0">
                <a:latin typeface="Arial Black" pitchFamily="34" charset="0"/>
              </a:rPr>
              <a:t>Yiyecek-içecek endüstrisinin, her geçen gün büyümesi ve bu sektördeki kârlılığın diğer sektörlere nazaran yüksek olması, bu alana yatırım yapan kişilerin artmasına ve sektördeki rekabet koşullarının da giderek ağırlaşmasına neden olmuştur. </a:t>
            </a:r>
          </a:p>
          <a:p>
            <a:r>
              <a:rPr lang="tr-TR" sz="2200" dirty="0" smtClean="0">
                <a:latin typeface="Arial Black" pitchFamily="34" charset="0"/>
              </a:rPr>
              <a:t>Bunun bir sonucu olarak da rekabet şartları bu endüstri kolunda hata esnekliğini oldukça düşürmüş ve yiyecek-içecek endüstrisine yatırım yapacak olanların ve bu endüstride görev alacak yöneticilerin ise menü planlama konusuna gereken önemi vermelerini zorunlu kılmıştır.</a:t>
            </a:r>
          </a:p>
          <a:p>
            <a:r>
              <a:rPr lang="tr-TR" sz="2200" dirty="0" smtClean="0">
                <a:latin typeface="Arial Black" pitchFamily="34" charset="0"/>
              </a:rPr>
              <a:t>Günümüzde yiyecek içecek endüstrisini oluşturan yiyecek-içecek işletme ve üniteleri ise hitap ettikleri müşteri gruplarına göre farklı menü seçenekleri sunmaktadır. Kullanılan menülerin seçimlik olup olmaması bir tarafa bırakıldığında, sürekli bir değişim içerisinde bulunan yeme içme alışkanlıkları ise menülerin sürekli olarak yeniden düzenlenmesini gerektirmektedir.</a:t>
            </a:r>
          </a:p>
          <a:p>
            <a:endParaRPr lang="tr-TR" sz="2200" b="1" dirty="0" smtClean="0"/>
          </a:p>
        </p:txBody>
      </p:sp>
      <p:sp>
        <p:nvSpPr>
          <p:cNvPr id="14340" name="Rectangle 5"/>
          <p:cNvSpPr>
            <a:spLocks noChangeArrowheads="1"/>
          </p:cNvSpPr>
          <p:nvPr/>
        </p:nvSpPr>
        <p:spPr bwMode="auto">
          <a:xfrm>
            <a:off x="0" y="6400800"/>
            <a:ext cx="5943600" cy="304800"/>
          </a:xfrm>
          <a:prstGeom prst="rect">
            <a:avLst/>
          </a:prstGeom>
          <a:noFill/>
          <a:ln w="9525">
            <a:noFill/>
            <a:miter lim="800000"/>
            <a:headEnd/>
            <a:tailEnd/>
          </a:ln>
        </p:spPr>
        <p:txBody>
          <a:bodyPr/>
          <a:lstStyle/>
          <a:p>
            <a:pPr marL="342900" indent="-342900">
              <a:lnSpc>
                <a:spcPct val="80000"/>
              </a:lnSpc>
              <a:spcBef>
                <a:spcPct val="20000"/>
              </a:spcBef>
              <a:buFontTx/>
              <a:buChar char="•"/>
            </a:pPr>
            <a:r>
              <a:rPr lang="tr-TR" sz="1600" b="1">
                <a:solidFill>
                  <a:srgbClr val="FFFFFF"/>
                </a:solidFill>
                <a:latin typeface="Calibri" pitchFamily="34" charset="0"/>
              </a:rPr>
              <a:t>Öğr.Gör.Güven ARIKAN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to="" calcmode="lin" valueType="num">
                                      <p:cBhvr>
                                        <p:cTn id="7" dur="1" fill="hold"/>
                                        <p:tgtEl>
                                          <p:spTgt spid="27443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74435">
                                            <p:txEl>
                                              <p:pRg st="1" end="1"/>
                                            </p:txEl>
                                          </p:spTgt>
                                        </p:tgtEl>
                                        <p:attrNameLst>
                                          <p:attrName>style.visibility</p:attrName>
                                        </p:attrNameLst>
                                      </p:cBhvr>
                                      <p:to>
                                        <p:strVal val="visible"/>
                                      </p:to>
                                    </p:set>
                                    <p:anim to="" calcmode="lin" valueType="num">
                                      <p:cBhvr>
                                        <p:cTn id="12" dur="1" fill="hold"/>
                                        <p:tgtEl>
                                          <p:spTgt spid="27443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74435">
                                            <p:txEl>
                                              <p:pRg st="2" end="2"/>
                                            </p:txEl>
                                          </p:spTgt>
                                        </p:tgtEl>
                                        <p:attrNameLst>
                                          <p:attrName>style.visibility</p:attrName>
                                        </p:attrNameLst>
                                      </p:cBhvr>
                                      <p:to>
                                        <p:strVal val="visible"/>
                                      </p:to>
                                    </p:set>
                                    <p:anim to="" calcmode="lin" valueType="num">
                                      <p:cBhvr>
                                        <p:cTn id="17" dur="1" fill="hold"/>
                                        <p:tgtEl>
                                          <p:spTgt spid="2744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1" name="Rectangle 3"/>
          <p:cNvSpPr>
            <a:spLocks noGrp="1"/>
          </p:cNvSpPr>
          <p:nvPr>
            <p:ph type="body" idx="1"/>
          </p:nvPr>
        </p:nvSpPr>
        <p:spPr>
          <a:xfrm>
            <a:off x="250825" y="333375"/>
            <a:ext cx="8642350" cy="6335713"/>
          </a:xfrm>
        </p:spPr>
        <p:txBody>
          <a:bodyPr>
            <a:normAutofit fontScale="92500" lnSpcReduction="10000"/>
          </a:bodyPr>
          <a:lstStyle/>
          <a:p>
            <a:r>
              <a:rPr lang="tr-TR" sz="2500" dirty="0" smtClean="0">
                <a:latin typeface="Arial Black" pitchFamily="34" charset="0"/>
              </a:rPr>
              <a:t>Toplu Beslenme Sistemi (TBS), son yıllardaki teknolojik gelişmeler, tarım toplumundan sanayi toplumuna geçiş ve kent yaşamının getirdiği ekonomik, sosyal ve kültürel değişimlerin sonucu olarak günümüz yaşantısının önemli bir parçası haline gelmiştir. </a:t>
            </a:r>
          </a:p>
          <a:p>
            <a:r>
              <a:rPr lang="tr-TR" sz="2500" dirty="0" smtClean="0">
                <a:latin typeface="Arial Black" pitchFamily="34" charset="0"/>
              </a:rPr>
              <a:t>Kentleşme hızının yüksekliği çalışanların sayısının artması ve yerleşim alanlarının genişlemesi toplu beslenme hizmeti veren sektörlerin sayısı ve niteliğinde önemli ve hızlı değişimler oluşturmuştur Günümüzde yiyecek içecek endüstrisini oluşturan yiyecek-içecek işletme ve üniteleri ise hitap ettikleri müşteri gruplarına göre farklı menü seçenekleri sunmaktadır. </a:t>
            </a:r>
          </a:p>
          <a:p>
            <a:r>
              <a:rPr lang="tr-TR" sz="2500" dirty="0" smtClean="0">
                <a:latin typeface="Arial Black" pitchFamily="34" charset="0"/>
              </a:rPr>
              <a:t>Kullanılan menülerin seçimlik olup olmaması bir tarafa bırakıldığında, sürekli bir değişim içerisinde bulunan yeme içme alışkanlıkları ise menülerin sürekli olarak yeniden düzenlenmesini gerektirmektedir.</a:t>
            </a:r>
          </a:p>
          <a:p>
            <a:endParaRPr lang="tr-TR" sz="2400" dirty="0" smtClean="0"/>
          </a:p>
          <a:p>
            <a:endParaRPr lang="tr-TR" sz="2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78371">
                                            <p:txEl>
                                              <p:pRg st="0" end="0"/>
                                            </p:txEl>
                                          </p:spTgt>
                                        </p:tgtEl>
                                        <p:attrNameLst>
                                          <p:attrName>style.visibility</p:attrName>
                                        </p:attrNameLst>
                                      </p:cBhvr>
                                      <p:to>
                                        <p:strVal val="visible"/>
                                      </p:to>
                                    </p:set>
                                    <p:anim to="" calcmode="lin" valueType="num">
                                      <p:cBhvr>
                                        <p:cTn id="7" dur="1" fill="hold"/>
                                        <p:tgtEl>
                                          <p:spTgt spid="19783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78371">
                                            <p:txEl>
                                              <p:pRg st="1" end="1"/>
                                            </p:txEl>
                                          </p:spTgt>
                                        </p:tgtEl>
                                        <p:attrNameLst>
                                          <p:attrName>style.visibility</p:attrName>
                                        </p:attrNameLst>
                                      </p:cBhvr>
                                      <p:to>
                                        <p:strVal val="visible"/>
                                      </p:to>
                                    </p:set>
                                    <p:anim to="" calcmode="lin" valueType="num">
                                      <p:cBhvr>
                                        <p:cTn id="12" dur="1" fill="hold"/>
                                        <p:tgtEl>
                                          <p:spTgt spid="19783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78371">
                                            <p:txEl>
                                              <p:pRg st="2" end="2"/>
                                            </p:txEl>
                                          </p:spTgt>
                                        </p:tgtEl>
                                        <p:attrNameLst>
                                          <p:attrName>style.visibility</p:attrName>
                                        </p:attrNameLst>
                                      </p:cBhvr>
                                      <p:to>
                                        <p:strVal val="visible"/>
                                      </p:to>
                                    </p:set>
                                    <p:anim to="" calcmode="lin" valueType="num">
                                      <p:cBhvr>
                                        <p:cTn id="17" dur="1" fill="hold"/>
                                        <p:tgtEl>
                                          <p:spTgt spid="197837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1" name="Rectangle 3"/>
          <p:cNvSpPr>
            <a:spLocks noGrp="1"/>
          </p:cNvSpPr>
          <p:nvPr>
            <p:ph type="body" idx="1"/>
          </p:nvPr>
        </p:nvSpPr>
        <p:spPr>
          <a:xfrm>
            <a:off x="250825" y="333375"/>
            <a:ext cx="8642350" cy="6335713"/>
          </a:xfrm>
        </p:spPr>
        <p:txBody>
          <a:bodyPr>
            <a:normAutofit lnSpcReduction="10000"/>
          </a:bodyPr>
          <a:lstStyle/>
          <a:p>
            <a:r>
              <a:rPr lang="tr-TR" sz="2800" b="1" dirty="0" smtClean="0">
                <a:latin typeface="Arial Black" pitchFamily="34" charset="0"/>
              </a:rPr>
              <a:t>Toplu beslenme;</a:t>
            </a:r>
            <a:r>
              <a:rPr lang="tr-TR" sz="2800" dirty="0" smtClean="0">
                <a:latin typeface="Arial Black" pitchFamily="34" charset="0"/>
              </a:rPr>
              <a:t> ev dışında ve çok sayıda kişiye çalıştıkları, yaşadıkları veya kaldıkları yerlerde dışarıya çıkmadan yiyecek ve içecek ihtiyaçlarının istenilir bir şekilde hazırlanılarak sunulması </a:t>
            </a:r>
            <a:r>
              <a:rPr lang="tr-TR" sz="2800" b="1" dirty="0" smtClean="0">
                <a:latin typeface="Arial Black" pitchFamily="34" charset="0"/>
              </a:rPr>
              <a:t>olarak tanımlanmaktadır</a:t>
            </a:r>
            <a:r>
              <a:rPr lang="tr-TR" sz="2800" dirty="0" smtClean="0">
                <a:latin typeface="Arial Black" pitchFamily="34" charset="0"/>
              </a:rPr>
              <a:t>. </a:t>
            </a:r>
          </a:p>
          <a:p>
            <a:r>
              <a:rPr lang="tr-TR" sz="2800" dirty="0" smtClean="0">
                <a:latin typeface="Arial Black" pitchFamily="34" charset="0"/>
              </a:rPr>
              <a:t>Toplu beslenme yapan yerler, belirli bir kitlenin beslenme sorunlarını bir merkezden programlayan ve yöneten kuruluşlardır. İnsanların toplu olarak bir arada bulunduğu ve toplu beslendiği yerler; hastaneler, okullar, üniversiteler, huzurevleri, hapishaneler, ordu, oteller, işyerleri, lokantalar ve fabrikalar gibi kuruluşlardır. </a:t>
            </a:r>
          </a:p>
          <a:p>
            <a:endParaRPr lang="tr-TR" sz="2400" dirty="0" smtClean="0"/>
          </a:p>
          <a:p>
            <a:endParaRPr lang="tr-TR" sz="2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78371">
                                            <p:txEl>
                                              <p:pRg st="0" end="0"/>
                                            </p:txEl>
                                          </p:spTgt>
                                        </p:tgtEl>
                                        <p:attrNameLst>
                                          <p:attrName>style.visibility</p:attrName>
                                        </p:attrNameLst>
                                      </p:cBhvr>
                                      <p:to>
                                        <p:strVal val="visible"/>
                                      </p:to>
                                    </p:set>
                                    <p:anim to="" calcmode="lin" valueType="num">
                                      <p:cBhvr>
                                        <p:cTn id="7" dur="1" fill="hold"/>
                                        <p:tgtEl>
                                          <p:spTgt spid="19783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78371">
                                            <p:txEl>
                                              <p:pRg st="1" end="1"/>
                                            </p:txEl>
                                          </p:spTgt>
                                        </p:tgtEl>
                                        <p:attrNameLst>
                                          <p:attrName>style.visibility</p:attrName>
                                        </p:attrNameLst>
                                      </p:cBhvr>
                                      <p:to>
                                        <p:strVal val="visible"/>
                                      </p:to>
                                    </p:set>
                                    <p:anim to="" calcmode="lin" valueType="num">
                                      <p:cBhvr>
                                        <p:cTn id="12" dur="1" fill="hold"/>
                                        <p:tgtEl>
                                          <p:spTgt spid="197837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1" name="Rectangle 3"/>
          <p:cNvSpPr>
            <a:spLocks noGrp="1"/>
          </p:cNvSpPr>
          <p:nvPr>
            <p:ph type="body" idx="1"/>
          </p:nvPr>
        </p:nvSpPr>
        <p:spPr>
          <a:xfrm>
            <a:off x="250825" y="333375"/>
            <a:ext cx="8642350" cy="6335713"/>
          </a:xfrm>
        </p:spPr>
        <p:txBody>
          <a:bodyPr>
            <a:normAutofit fontScale="92500" lnSpcReduction="20000"/>
          </a:bodyPr>
          <a:lstStyle/>
          <a:p>
            <a:r>
              <a:rPr lang="tr-TR" sz="2800" dirty="0" smtClean="0">
                <a:latin typeface="Arial Black" pitchFamily="34" charset="0"/>
              </a:rPr>
              <a:t>	</a:t>
            </a:r>
            <a:r>
              <a:rPr lang="tr-TR" sz="2600" b="1" dirty="0" smtClean="0">
                <a:latin typeface="Arial Black" pitchFamily="34" charset="0"/>
              </a:rPr>
              <a:t>Toplu beslenme hizmetleri;</a:t>
            </a:r>
            <a:r>
              <a:rPr lang="tr-TR" sz="2600" dirty="0" smtClean="0">
                <a:latin typeface="Arial Black" pitchFamily="34" charset="0"/>
              </a:rPr>
              <a:t> menülerin planlanması, gerekli her türlü yiyecek ve içecek türleri, miktarları ve ilgili her türlü araç-gerecin saptanması, satın alınması, depolanması, hazırlanması, pişirilmesi, servisi, çöp ve artıkların kaldırılması ve bulaşıkların yıkanması, hijyen-sanitasyon ve iş güvenliğinin sağlanması, personel yönetimi, maliyet kontrolü ve büro işleri </a:t>
            </a:r>
            <a:r>
              <a:rPr lang="tr-TR" sz="2600" b="1" dirty="0" smtClean="0">
                <a:latin typeface="Arial Black" pitchFamily="34" charset="0"/>
              </a:rPr>
              <a:t>gibi konuları</a:t>
            </a:r>
            <a:r>
              <a:rPr lang="tr-TR" sz="2600" dirty="0" smtClean="0">
                <a:latin typeface="Arial Black" pitchFamily="34" charset="0"/>
              </a:rPr>
              <a:t> </a:t>
            </a:r>
            <a:r>
              <a:rPr lang="tr-TR" sz="2600" b="1" dirty="0" smtClean="0">
                <a:latin typeface="Arial Black" pitchFamily="34" charset="0"/>
              </a:rPr>
              <a:t>kapsayan bir hizmetler bütünüdür.</a:t>
            </a:r>
            <a:r>
              <a:rPr lang="tr-TR" sz="2600" dirty="0" smtClean="0">
                <a:latin typeface="Arial Black" pitchFamily="34" charset="0"/>
              </a:rPr>
              <a:t> </a:t>
            </a:r>
          </a:p>
          <a:p>
            <a:r>
              <a:rPr lang="tr-TR" sz="2600" dirty="0" smtClean="0">
                <a:latin typeface="Arial Black" pitchFamily="34" charset="0"/>
              </a:rPr>
              <a:t>Bu hizmetlerin sağlıklı olarak gerçekleştirilebilmesi için diğer koşullar, hizmetin kime verileceği (okul, hastane, fabrika vb), ne şekilde servis yapılacağı (tabldot tepsilerinde, porselen tabaklarda vs.), kullanılacak araç gereç durumunun uygunluğu, bu iş için ne kadar bütçenin ayrıldığıdır. Hizmetin sağlıklı olarak gerçekleştirilmesinde </a:t>
            </a:r>
            <a:r>
              <a:rPr lang="tr-TR" sz="2600" b="1" dirty="0" smtClean="0">
                <a:latin typeface="Arial Black" pitchFamily="34" charset="0"/>
              </a:rPr>
              <a:t>diğer önemli bir koşul da menü planlamasının uygun </a:t>
            </a:r>
            <a:r>
              <a:rPr lang="tr-TR" sz="2600" dirty="0" smtClean="0">
                <a:latin typeface="Arial Black" pitchFamily="34" charset="0"/>
              </a:rPr>
              <a:t>bir şekilde yapılmasıdır.</a:t>
            </a:r>
          </a:p>
          <a:p>
            <a:endParaRPr lang="tr-TR" sz="2400" dirty="0" smtClean="0"/>
          </a:p>
          <a:p>
            <a:endParaRPr lang="tr-TR" sz="2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78371">
                                            <p:txEl>
                                              <p:pRg st="0" end="0"/>
                                            </p:txEl>
                                          </p:spTgt>
                                        </p:tgtEl>
                                        <p:attrNameLst>
                                          <p:attrName>style.visibility</p:attrName>
                                        </p:attrNameLst>
                                      </p:cBhvr>
                                      <p:to>
                                        <p:strVal val="visible"/>
                                      </p:to>
                                    </p:set>
                                    <p:anim to="" calcmode="lin" valueType="num">
                                      <p:cBhvr>
                                        <p:cTn id="7" dur="1" fill="hold"/>
                                        <p:tgtEl>
                                          <p:spTgt spid="19783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78371">
                                            <p:txEl>
                                              <p:pRg st="1" end="1"/>
                                            </p:txEl>
                                          </p:spTgt>
                                        </p:tgtEl>
                                        <p:attrNameLst>
                                          <p:attrName>style.visibility</p:attrName>
                                        </p:attrNameLst>
                                      </p:cBhvr>
                                      <p:to>
                                        <p:strVal val="visible"/>
                                      </p:to>
                                    </p:set>
                                    <p:anim to="" calcmode="lin" valueType="num">
                                      <p:cBhvr>
                                        <p:cTn id="12" dur="1" fill="hold"/>
                                        <p:tgtEl>
                                          <p:spTgt spid="197837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1" name="Rectangle 3"/>
          <p:cNvSpPr>
            <a:spLocks noGrp="1"/>
          </p:cNvSpPr>
          <p:nvPr>
            <p:ph type="body" idx="1"/>
          </p:nvPr>
        </p:nvSpPr>
        <p:spPr>
          <a:xfrm>
            <a:off x="250825" y="333375"/>
            <a:ext cx="8642350" cy="6335713"/>
          </a:xfrm>
        </p:spPr>
        <p:txBody>
          <a:bodyPr>
            <a:normAutofit lnSpcReduction="10000"/>
          </a:bodyPr>
          <a:lstStyle/>
          <a:p>
            <a:r>
              <a:rPr lang="tr-TR" sz="2800" dirty="0" smtClean="0">
                <a:latin typeface="Arial Black" pitchFamily="34" charset="0"/>
              </a:rPr>
              <a:t>	</a:t>
            </a:r>
            <a:r>
              <a:rPr lang="tr-TR" sz="2800" b="1" dirty="0" smtClean="0">
                <a:latin typeface="Arial Black" pitchFamily="34" charset="0"/>
              </a:rPr>
              <a:t>Menü planlama, </a:t>
            </a:r>
            <a:r>
              <a:rPr lang="tr-TR" sz="2800" dirty="0" smtClean="0">
                <a:latin typeface="Arial Black" pitchFamily="34" charset="0"/>
              </a:rPr>
              <a:t>bir yiyecek içecek tesisinin hangi yiyecek ve içecekleri üretip ne şekilde pazarlayacağını belirlemek için gerekli hareketlerin sürecidir ve  toplu beslenme hizmetlerinin temelini oluşturmaktadır. </a:t>
            </a:r>
          </a:p>
          <a:p>
            <a:r>
              <a:rPr lang="tr-TR" sz="2800" dirty="0" smtClean="0">
                <a:latin typeface="Arial Black" pitchFamily="34" charset="0"/>
              </a:rPr>
              <a:t>Menü planlaması bugün yiyecek-içecek endüstrisinin en önemli konularından biridir. </a:t>
            </a:r>
          </a:p>
          <a:p>
            <a:r>
              <a:rPr lang="tr-TR" sz="2800" dirty="0" smtClean="0">
                <a:latin typeface="Arial Black" pitchFamily="34" charset="0"/>
              </a:rPr>
              <a:t>Ancak bu konunun önemi işletme sahip ve yöneticileri tarafından yeterince anlaşılamamıştır. İşletmenin amaç ve hedeflerine ulaşıp ulaşamayacağı ya da müşterilerin tatmin olup olmayacağı gibi konular ihmal edilmektedir. </a:t>
            </a:r>
          </a:p>
          <a:p>
            <a:endParaRPr lang="tr-TR" sz="2400" dirty="0" smtClean="0"/>
          </a:p>
          <a:p>
            <a:endParaRPr lang="tr-TR" sz="2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78371">
                                            <p:txEl>
                                              <p:pRg st="0" end="0"/>
                                            </p:txEl>
                                          </p:spTgt>
                                        </p:tgtEl>
                                        <p:attrNameLst>
                                          <p:attrName>style.visibility</p:attrName>
                                        </p:attrNameLst>
                                      </p:cBhvr>
                                      <p:to>
                                        <p:strVal val="visible"/>
                                      </p:to>
                                    </p:set>
                                    <p:anim to="" calcmode="lin" valueType="num">
                                      <p:cBhvr>
                                        <p:cTn id="7" dur="1" fill="hold"/>
                                        <p:tgtEl>
                                          <p:spTgt spid="19783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78371">
                                            <p:txEl>
                                              <p:pRg st="1" end="1"/>
                                            </p:txEl>
                                          </p:spTgt>
                                        </p:tgtEl>
                                        <p:attrNameLst>
                                          <p:attrName>style.visibility</p:attrName>
                                        </p:attrNameLst>
                                      </p:cBhvr>
                                      <p:to>
                                        <p:strVal val="visible"/>
                                      </p:to>
                                    </p:set>
                                    <p:anim to="" calcmode="lin" valueType="num">
                                      <p:cBhvr>
                                        <p:cTn id="12" dur="1" fill="hold"/>
                                        <p:tgtEl>
                                          <p:spTgt spid="19783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78371">
                                            <p:txEl>
                                              <p:pRg st="2" end="2"/>
                                            </p:txEl>
                                          </p:spTgt>
                                        </p:tgtEl>
                                        <p:attrNameLst>
                                          <p:attrName>style.visibility</p:attrName>
                                        </p:attrNameLst>
                                      </p:cBhvr>
                                      <p:to>
                                        <p:strVal val="visible"/>
                                      </p:to>
                                    </p:set>
                                    <p:anim to="" calcmode="lin" valueType="num">
                                      <p:cBhvr>
                                        <p:cTn id="17" dur="1" fill="hold"/>
                                        <p:tgtEl>
                                          <p:spTgt spid="197837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1" name="Rectangle 3"/>
          <p:cNvSpPr>
            <a:spLocks noGrp="1"/>
          </p:cNvSpPr>
          <p:nvPr>
            <p:ph type="body" idx="1"/>
          </p:nvPr>
        </p:nvSpPr>
        <p:spPr>
          <a:xfrm>
            <a:off x="250825" y="333375"/>
            <a:ext cx="8642350" cy="6335713"/>
          </a:xfrm>
        </p:spPr>
        <p:txBody>
          <a:bodyPr>
            <a:normAutofit/>
          </a:bodyPr>
          <a:lstStyle/>
          <a:p>
            <a:pPr>
              <a:defRPr/>
            </a:pPr>
            <a:r>
              <a:rPr lang="tr-TR" sz="2800" dirty="0" smtClean="0"/>
              <a:t>	</a:t>
            </a:r>
            <a:r>
              <a:rPr lang="tr-TR" b="1" dirty="0" smtClean="0"/>
              <a:t>Menü planlamada temel amaç, </a:t>
            </a:r>
            <a:r>
              <a:rPr lang="tr-TR" dirty="0" smtClean="0"/>
              <a:t>insanların günlük enerji ve besin öğeleri gereksinimlerini karşılamaktır.</a:t>
            </a:r>
          </a:p>
          <a:p>
            <a:pPr>
              <a:defRPr/>
            </a:pPr>
            <a:r>
              <a:rPr lang="tr-TR" dirty="0" smtClean="0"/>
              <a:t>Ancak bu gereksinimi karşılarken kişilerin beslenme alışkanlıkları, kuruluşun bütçesi, mutfak araç-gereçleri, personelin nitelik ve nicelik yönünden durumu, servis tipi, iklim ve mevsimler, bölgenin coğrafik durumu gibi birçok etmen de göz önünde bulundurulmalıdır. </a:t>
            </a:r>
          </a:p>
          <a:p>
            <a:pPr>
              <a:defRPr/>
            </a:pPr>
            <a:r>
              <a:rPr lang="tr-TR" dirty="0" smtClean="0"/>
              <a:t>Tüm bu faktörler düşünülerek planlanan menüler tüketicileri mutlu ve huzurlu kılar, motive eder, psikolojik ve sosyal yönden doyum sağlar, yönetimi başarılı kılar, iş verimini ve üretim hızını arttırır.</a:t>
            </a:r>
          </a:p>
          <a:p>
            <a:pPr>
              <a:defRPr/>
            </a:pPr>
            <a:endParaRPr lang="tr-TR" sz="2400" dirty="0" smtClean="0"/>
          </a:p>
          <a:p>
            <a:pPr>
              <a:defRPr/>
            </a:pPr>
            <a:endParaRPr lang="tr-TR"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78371">
                                            <p:txEl>
                                              <p:pRg st="0" end="0"/>
                                            </p:txEl>
                                          </p:spTgt>
                                        </p:tgtEl>
                                        <p:attrNameLst>
                                          <p:attrName>style.visibility</p:attrName>
                                        </p:attrNameLst>
                                      </p:cBhvr>
                                      <p:to>
                                        <p:strVal val="visible"/>
                                      </p:to>
                                    </p:set>
                                    <p:anim to="" calcmode="lin" valueType="num">
                                      <p:cBhvr>
                                        <p:cTn id="7" dur="1" fill="hold"/>
                                        <p:tgtEl>
                                          <p:spTgt spid="19783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78371">
                                            <p:txEl>
                                              <p:pRg st="1" end="1"/>
                                            </p:txEl>
                                          </p:spTgt>
                                        </p:tgtEl>
                                        <p:attrNameLst>
                                          <p:attrName>style.visibility</p:attrName>
                                        </p:attrNameLst>
                                      </p:cBhvr>
                                      <p:to>
                                        <p:strVal val="visible"/>
                                      </p:to>
                                    </p:set>
                                    <p:anim to="" calcmode="lin" valueType="num">
                                      <p:cBhvr>
                                        <p:cTn id="12" dur="1" fill="hold"/>
                                        <p:tgtEl>
                                          <p:spTgt spid="19783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78371">
                                            <p:txEl>
                                              <p:pRg st="2" end="2"/>
                                            </p:txEl>
                                          </p:spTgt>
                                        </p:tgtEl>
                                        <p:attrNameLst>
                                          <p:attrName>style.visibility</p:attrName>
                                        </p:attrNameLst>
                                      </p:cBhvr>
                                      <p:to>
                                        <p:strVal val="visible"/>
                                      </p:to>
                                    </p:set>
                                    <p:anim to="" calcmode="lin" valueType="num">
                                      <p:cBhvr>
                                        <p:cTn id="17" dur="1" fill="hold"/>
                                        <p:tgtEl>
                                          <p:spTgt spid="197837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MENÜ</a:t>
            </a:r>
            <a:endParaRPr lang="tr-TR" dirty="0"/>
          </a:p>
        </p:txBody>
      </p:sp>
      <p:pic>
        <p:nvPicPr>
          <p:cNvPr id="4" name="3 İçerik Yer Tutucusu" descr="menu-planlama11.jpg"/>
          <p:cNvPicPr>
            <a:picLocks noGrp="1" noChangeAspect="1"/>
          </p:cNvPicPr>
          <p:nvPr>
            <p:ph sz="quarter" idx="1"/>
          </p:nvPr>
        </p:nvPicPr>
        <p:blipFill>
          <a:blip r:embed="rId2"/>
          <a:stretch>
            <a:fillRect/>
          </a:stretch>
        </p:blipFill>
        <p:spPr>
          <a:xfrm>
            <a:off x="1346200" y="1619250"/>
            <a:ext cx="6686550" cy="44577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1" name="Rectangle 3"/>
          <p:cNvSpPr>
            <a:spLocks noGrp="1"/>
          </p:cNvSpPr>
          <p:nvPr>
            <p:ph type="body" idx="1"/>
          </p:nvPr>
        </p:nvSpPr>
        <p:spPr>
          <a:xfrm>
            <a:off x="250825" y="333375"/>
            <a:ext cx="8642350" cy="6335713"/>
          </a:xfrm>
        </p:spPr>
        <p:txBody>
          <a:bodyPr/>
          <a:lstStyle/>
          <a:p>
            <a:r>
              <a:rPr lang="tr-TR" sz="2800" b="1" dirty="0" smtClean="0"/>
              <a:t>Menünün Tanımı </a:t>
            </a:r>
            <a:endParaRPr lang="tr-TR" sz="2800" dirty="0" smtClean="0"/>
          </a:p>
          <a:p>
            <a:r>
              <a:rPr lang="tr-TR" sz="2800" dirty="0" smtClean="0"/>
              <a:t>	Menü kelimesi Fransız’ca dan  dilimize geçmiş olup sözlük anlamı </a:t>
            </a:r>
            <a:r>
              <a:rPr lang="tr-TR" sz="2800" b="1" dirty="0" smtClean="0"/>
              <a:t>detay, ayrıntı</a:t>
            </a:r>
            <a:r>
              <a:rPr lang="tr-TR" sz="2800" dirty="0" smtClean="0"/>
              <a:t> anlamına gelmektedir. Herhangi bir bütünü meydana getiren parçacıklar, bölümler, alt bölümler menü olarak ifade edilir.</a:t>
            </a:r>
          </a:p>
          <a:p>
            <a:r>
              <a:rPr lang="tr-TR" sz="2800" b="1" dirty="0" smtClean="0"/>
              <a:t>Gastronomide</a:t>
            </a:r>
            <a:r>
              <a:rPr lang="tr-TR" sz="2800" dirty="0" smtClean="0"/>
              <a:t> ( Yiyecek ve İçecek Bilimi / Sanatı ) menü değişik anlamlarda kullanılmaktadır. </a:t>
            </a:r>
          </a:p>
          <a:p>
            <a:r>
              <a:rPr lang="tr-TR" sz="2800" b="1" dirty="0" smtClean="0"/>
              <a:t>Yiyeceklerin özelliklerine göre birbirlerine uyumlu gruplar halinde sıralanmalarına menü denir.</a:t>
            </a:r>
            <a:r>
              <a:rPr lang="tr-TR" sz="2800" dirty="0" smtClean="0"/>
              <a:t> </a:t>
            </a:r>
          </a:p>
          <a:p>
            <a:r>
              <a:rPr lang="tr-TR" sz="2800" dirty="0" smtClean="0"/>
              <a:t>Bir yemek grubuna menü diyebilmek için aranacak </a:t>
            </a:r>
            <a:r>
              <a:rPr lang="tr-TR" sz="2800" b="1" dirty="0" smtClean="0"/>
              <a:t>bir başka özellik ise, menüyü meydana getiren yemeklerin servis sırasına göre dizilmesi ve bu sıraya göre servis yapılmasıdır.</a:t>
            </a:r>
            <a:r>
              <a:rPr lang="tr-TR" sz="2800" dirty="0" smtClean="0"/>
              <a:t> 	</a:t>
            </a:r>
            <a:endParaRPr lang="tr-TR" sz="2400" dirty="0" smtClean="0"/>
          </a:p>
          <a:p>
            <a:endParaRPr lang="tr-TR" sz="23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78371">
                                            <p:txEl>
                                              <p:pRg st="0" end="0"/>
                                            </p:txEl>
                                          </p:spTgt>
                                        </p:tgtEl>
                                        <p:attrNameLst>
                                          <p:attrName>style.visibility</p:attrName>
                                        </p:attrNameLst>
                                      </p:cBhvr>
                                      <p:to>
                                        <p:strVal val="visible"/>
                                      </p:to>
                                    </p:set>
                                    <p:anim to="" calcmode="lin" valueType="num">
                                      <p:cBhvr>
                                        <p:cTn id="7" dur="1" fill="hold"/>
                                        <p:tgtEl>
                                          <p:spTgt spid="19783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78371">
                                            <p:txEl>
                                              <p:pRg st="1" end="1"/>
                                            </p:txEl>
                                          </p:spTgt>
                                        </p:tgtEl>
                                        <p:attrNameLst>
                                          <p:attrName>style.visibility</p:attrName>
                                        </p:attrNameLst>
                                      </p:cBhvr>
                                      <p:to>
                                        <p:strVal val="visible"/>
                                      </p:to>
                                    </p:set>
                                    <p:anim to="" calcmode="lin" valueType="num">
                                      <p:cBhvr>
                                        <p:cTn id="12" dur="1" fill="hold"/>
                                        <p:tgtEl>
                                          <p:spTgt spid="19783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78371">
                                            <p:txEl>
                                              <p:pRg st="2" end="2"/>
                                            </p:txEl>
                                          </p:spTgt>
                                        </p:tgtEl>
                                        <p:attrNameLst>
                                          <p:attrName>style.visibility</p:attrName>
                                        </p:attrNameLst>
                                      </p:cBhvr>
                                      <p:to>
                                        <p:strVal val="visible"/>
                                      </p:to>
                                    </p:set>
                                    <p:anim to="" calcmode="lin" valueType="num">
                                      <p:cBhvr>
                                        <p:cTn id="17" dur="1" fill="hold"/>
                                        <p:tgtEl>
                                          <p:spTgt spid="197837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978371">
                                            <p:txEl>
                                              <p:pRg st="3" end="3"/>
                                            </p:txEl>
                                          </p:spTgt>
                                        </p:tgtEl>
                                        <p:attrNameLst>
                                          <p:attrName>style.visibility</p:attrName>
                                        </p:attrNameLst>
                                      </p:cBhvr>
                                      <p:to>
                                        <p:strVal val="visible"/>
                                      </p:to>
                                    </p:set>
                                    <p:anim to="" calcmode="lin" valueType="num">
                                      <p:cBhvr>
                                        <p:cTn id="22" dur="1" fill="hold"/>
                                        <p:tgtEl>
                                          <p:spTgt spid="197837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978371">
                                            <p:txEl>
                                              <p:pRg st="4" end="4"/>
                                            </p:txEl>
                                          </p:spTgt>
                                        </p:tgtEl>
                                        <p:attrNameLst>
                                          <p:attrName>style.visibility</p:attrName>
                                        </p:attrNameLst>
                                      </p:cBhvr>
                                      <p:to>
                                        <p:strVal val="visible"/>
                                      </p:to>
                                    </p:set>
                                    <p:anim to="" calcmode="lin" valueType="num">
                                      <p:cBhvr>
                                        <p:cTn id="27" dur="1" fill="hold"/>
                                        <p:tgtEl>
                                          <p:spTgt spid="197837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2648" y="0"/>
            <a:ext cx="8153400" cy="1428736"/>
          </a:xfrm>
        </p:spPr>
        <p:txBody>
          <a:bodyPr>
            <a:noAutofit/>
          </a:bodyPr>
          <a:lstStyle/>
          <a:p>
            <a:r>
              <a:rPr lang="tr-TR" sz="2800" dirty="0" smtClean="0"/>
              <a:t>Yiyecek içecek işletme ve ünitelerinde müşterilere sunulan </a:t>
            </a:r>
            <a:r>
              <a:rPr lang="tr-TR" sz="2800" b="1" dirty="0" smtClean="0"/>
              <a:t>yiyecek ve içeceklerin tamamı menüyü </a:t>
            </a:r>
            <a:r>
              <a:rPr lang="tr-TR" sz="2800" dirty="0" smtClean="0"/>
              <a:t>oluşturmaktadır. </a:t>
            </a:r>
          </a:p>
        </p:txBody>
      </p:sp>
      <p:pic>
        <p:nvPicPr>
          <p:cNvPr id="4" name="3 İçerik Yer Tutucusu" descr="ketojenik-diyet-besinleri.jpg"/>
          <p:cNvPicPr>
            <a:picLocks noGrp="1" noChangeAspect="1"/>
          </p:cNvPicPr>
          <p:nvPr>
            <p:ph sz="quarter" idx="1"/>
          </p:nvPr>
        </p:nvPicPr>
        <p:blipFill>
          <a:blip r:embed="rId2"/>
          <a:stretch>
            <a:fillRect/>
          </a:stretch>
        </p:blipFill>
        <p:spPr>
          <a:xfrm>
            <a:off x="357158" y="2000240"/>
            <a:ext cx="8229658" cy="385765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1"/>
            <a:ext cx="8215370" cy="6555641"/>
          </a:xfrm>
          <a:prstGeom prst="rect">
            <a:avLst/>
          </a:prstGeom>
        </p:spPr>
        <p:txBody>
          <a:bodyPr wrap="square">
            <a:spAutoFit/>
          </a:bodyPr>
          <a:lstStyle/>
          <a:p>
            <a:r>
              <a:rPr lang="tr-TR" sz="2800" b="1" dirty="0" smtClean="0">
                <a:latin typeface="Arial Black" pitchFamily="34" charset="0"/>
              </a:rPr>
              <a:t>Menü planlama,</a:t>
            </a:r>
          </a:p>
          <a:p>
            <a:r>
              <a:rPr lang="tr-TR" sz="2800" dirty="0" smtClean="0">
                <a:latin typeface="Arial Black" pitchFamily="34" charset="0"/>
              </a:rPr>
              <a:t>bir yiyecek içecek tesisinin hangi yiyecek ve içecekleri üretip ne şekilde pazarlayacağını belirlemek için gerekli hareketlerin sürecidir ve  toplu beslenme hizmetlerinin temelini oluşturmaktadır. </a:t>
            </a:r>
          </a:p>
          <a:p>
            <a:r>
              <a:rPr lang="tr-TR" sz="2800" dirty="0" smtClean="0">
                <a:latin typeface="Arial Black" pitchFamily="34" charset="0"/>
              </a:rPr>
              <a:t>Menü planlaması bugün yiyecek-içecek endüstrisinin en önemli konularından biridir. </a:t>
            </a:r>
          </a:p>
          <a:p>
            <a:r>
              <a:rPr lang="tr-TR" sz="2800" dirty="0" smtClean="0">
                <a:latin typeface="Arial Black" pitchFamily="34" charset="0"/>
              </a:rPr>
              <a:t>Ancak bu konunun önemi işletme sahip ve yöneticileri tarafından yeterince anlaşılamamıştır. İşletmenin amaç ve hedeflerine ulaşıp ulaşamayacağı ya da müşterilerin tatmin olup olmayacağı gibi konular ihmal edilmektedir.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İYİ VE KALİTELİ YEME İÇİN MENÜ</a:t>
            </a:r>
            <a:endParaRPr lang="tr-TR" dirty="0"/>
          </a:p>
        </p:txBody>
      </p:sp>
      <p:pic>
        <p:nvPicPr>
          <p:cNvPr id="4" name="3 İçerik Yer Tutucusu" descr="5ecfb321c03c0e078443417b.jpg"/>
          <p:cNvPicPr>
            <a:picLocks noGrp="1" noChangeAspect="1"/>
          </p:cNvPicPr>
          <p:nvPr>
            <p:ph sz="quarter" idx="1"/>
          </p:nvPr>
        </p:nvPicPr>
        <p:blipFill>
          <a:blip r:embed="rId2"/>
          <a:stretch>
            <a:fillRect/>
          </a:stretch>
        </p:blipFill>
        <p:spPr>
          <a:xfrm>
            <a:off x="642910" y="1571612"/>
            <a:ext cx="7358114" cy="4905409"/>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Menü örneği</a:t>
            </a:r>
            <a:endParaRPr lang="tr-TR" dirty="0"/>
          </a:p>
        </p:txBody>
      </p:sp>
      <p:pic>
        <p:nvPicPr>
          <p:cNvPr id="4" name="3 İçerik Yer Tutucusu" descr="pideci-menu-tasarimlari.jpg"/>
          <p:cNvPicPr>
            <a:picLocks noGrp="1" noChangeAspect="1"/>
          </p:cNvPicPr>
          <p:nvPr>
            <p:ph sz="quarter" idx="1"/>
          </p:nvPr>
        </p:nvPicPr>
        <p:blipFill>
          <a:blip r:embed="rId2" cstate="print"/>
          <a:stretch>
            <a:fillRect/>
          </a:stretch>
        </p:blipFill>
        <p:spPr>
          <a:xfrm>
            <a:off x="428596" y="1314424"/>
            <a:ext cx="8316664" cy="554357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estoran-menu-tasarim-ornegi.jpg"/>
          <p:cNvPicPr>
            <a:picLocks noGrp="1" noChangeAspect="1"/>
          </p:cNvPicPr>
          <p:nvPr>
            <p:ph sz="quarter" idx="1"/>
          </p:nvPr>
        </p:nvPicPr>
        <p:blipFill>
          <a:blip r:embed="rId2"/>
          <a:stretch>
            <a:fillRect/>
          </a:stretch>
        </p:blipFill>
        <p:spPr>
          <a:xfrm>
            <a:off x="928661" y="1428736"/>
            <a:ext cx="7718121" cy="5143536"/>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Yemek ve İnsan</a:t>
            </a:r>
            <a:endParaRPr lang="tr-TR" dirty="0"/>
          </a:p>
        </p:txBody>
      </p:sp>
      <p:pic>
        <p:nvPicPr>
          <p:cNvPr id="4" name="3 İçerik Yer Tutucusu" descr="5eb3bacdd3806c09207c539a (1).jpg"/>
          <p:cNvPicPr>
            <a:picLocks noGrp="1" noChangeAspect="1"/>
          </p:cNvPicPr>
          <p:nvPr>
            <p:ph sz="quarter" idx="1"/>
          </p:nvPr>
        </p:nvPicPr>
        <p:blipFill>
          <a:blip r:embed="rId2"/>
          <a:stretch>
            <a:fillRect/>
          </a:stretch>
        </p:blipFill>
        <p:spPr>
          <a:xfrm>
            <a:off x="214282" y="1500174"/>
            <a:ext cx="8506539" cy="4786346"/>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Menü ve Yemek seçimi</a:t>
            </a:r>
            <a:endParaRPr lang="tr-TR" dirty="0"/>
          </a:p>
        </p:txBody>
      </p:sp>
      <p:pic>
        <p:nvPicPr>
          <p:cNvPr id="4" name="3 İçerik Yer Tutucusu" descr="yiyecek-ve-içecek-hizmetleri-alanı11.jpg"/>
          <p:cNvPicPr>
            <a:picLocks noGrp="1" noChangeAspect="1"/>
          </p:cNvPicPr>
          <p:nvPr>
            <p:ph sz="quarter" idx="1"/>
          </p:nvPr>
        </p:nvPicPr>
        <p:blipFill>
          <a:blip r:embed="rId2"/>
          <a:stretch>
            <a:fillRect/>
          </a:stretch>
        </p:blipFill>
        <p:spPr>
          <a:xfrm>
            <a:off x="857224" y="1714488"/>
            <a:ext cx="7639401" cy="421484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285728"/>
            <a:ext cx="8643998" cy="6555641"/>
          </a:xfrm>
          <a:prstGeom prst="rect">
            <a:avLst/>
          </a:prstGeom>
        </p:spPr>
        <p:txBody>
          <a:bodyPr wrap="square">
            <a:spAutoFit/>
          </a:bodyPr>
          <a:lstStyle/>
          <a:p>
            <a:r>
              <a:rPr lang="tr-TR" sz="2400" b="1" u="sng" dirty="0" smtClean="0">
                <a:solidFill>
                  <a:srgbClr val="FF0000"/>
                </a:solidFill>
                <a:latin typeface="Calibri" panose="020F0502020204030204" pitchFamily="34" charset="0"/>
                <a:cs typeface="Calibri" panose="020F0502020204030204" pitchFamily="34" charset="0"/>
              </a:rPr>
              <a:t>Yiyecek İçecek Endüstrisi</a:t>
            </a:r>
          </a:p>
          <a:p>
            <a:r>
              <a:rPr lang="tr-TR" sz="2400" b="1" u="sng" dirty="0" smtClean="0">
                <a:solidFill>
                  <a:srgbClr val="FF0000"/>
                </a:solidFill>
                <a:latin typeface="Calibri" panose="020F0502020204030204" pitchFamily="34" charset="0"/>
                <a:cs typeface="Calibri" panose="020F0502020204030204" pitchFamily="34" charset="0"/>
              </a:rPr>
              <a:t>Yiyecek İçecek Endüstrisinin Gelişme Nedenleri</a:t>
            </a:r>
          </a:p>
          <a:p>
            <a:r>
              <a:rPr lang="tr-TR" sz="2400" b="1" dirty="0" smtClean="0">
                <a:latin typeface="Calibri" panose="020F0502020204030204" pitchFamily="34" charset="0"/>
                <a:cs typeface="Calibri" panose="020F0502020204030204" pitchFamily="34" charset="0"/>
              </a:rPr>
              <a:t> 	</a:t>
            </a:r>
            <a:r>
              <a:rPr lang="tr-TR" dirty="0" smtClean="0">
                <a:latin typeface="Calibri" panose="020F0502020204030204" pitchFamily="34" charset="0"/>
                <a:cs typeface="Calibri" panose="020F0502020204030204" pitchFamily="34" charset="0"/>
              </a:rPr>
              <a:t>Geçmişten günümüze kadar yiyecek içecek endüstrisindeki gelişmelerin çoğu nedenleri endüstrileşmeyi izleyen bazı eğilimlere dayandırılmaktadır.</a:t>
            </a:r>
          </a:p>
          <a:p>
            <a:r>
              <a:rPr lang="tr-TR" dirty="0" smtClean="0">
                <a:latin typeface="Calibri" panose="020F0502020204030204" pitchFamily="34" charset="0"/>
                <a:cs typeface="Calibri" panose="020F0502020204030204" pitchFamily="34" charset="0"/>
              </a:rPr>
              <a:t>Bu nedenler;</a:t>
            </a:r>
          </a:p>
          <a:p>
            <a:r>
              <a:rPr lang="tr-TR" dirty="0" smtClean="0">
                <a:latin typeface="Calibri" panose="020F0502020204030204" pitchFamily="34" charset="0"/>
                <a:cs typeface="Calibri" panose="020F0502020204030204" pitchFamily="34" charset="0"/>
              </a:rPr>
              <a:t>1-Zamanın etkisi</a:t>
            </a:r>
          </a:p>
          <a:p>
            <a:r>
              <a:rPr lang="tr-TR" dirty="0" smtClean="0">
                <a:latin typeface="Calibri" panose="020F0502020204030204" pitchFamily="34" charset="0"/>
                <a:cs typeface="Calibri" panose="020F0502020204030204" pitchFamily="34" charset="0"/>
              </a:rPr>
              <a:t>2-İnsanların harcanabilir gelirlerinin artması</a:t>
            </a:r>
          </a:p>
          <a:p>
            <a:r>
              <a:rPr lang="tr-TR" dirty="0" smtClean="0">
                <a:latin typeface="Calibri" panose="020F0502020204030204" pitchFamily="34" charset="0"/>
                <a:cs typeface="Calibri" panose="020F0502020204030204" pitchFamily="34" charset="0"/>
              </a:rPr>
              <a:t>3-Yiyecek içecek tesislerinin sayısının artması</a:t>
            </a:r>
          </a:p>
          <a:p>
            <a:r>
              <a:rPr lang="tr-TR" dirty="0" smtClean="0">
                <a:latin typeface="Calibri" panose="020F0502020204030204" pitchFamily="34" charset="0"/>
                <a:cs typeface="Calibri" panose="020F0502020204030204" pitchFamily="34" charset="0"/>
              </a:rPr>
              <a:t>4-Dışarıda yemek yemenin sosyal kabul edilebilirliğinin benimsenmesi</a:t>
            </a:r>
          </a:p>
          <a:p>
            <a:r>
              <a:rPr lang="tr-TR" dirty="0" smtClean="0">
                <a:latin typeface="Calibri" panose="020F0502020204030204" pitchFamily="34" charset="0"/>
                <a:cs typeface="Calibri" panose="020F0502020204030204" pitchFamily="34" charset="0"/>
              </a:rPr>
              <a:t>5-Günümüzde tüketicilerin demografik özelliklerinin daha etkili olması</a:t>
            </a:r>
          </a:p>
          <a:p>
            <a:r>
              <a:rPr lang="tr-TR" dirty="0" smtClean="0">
                <a:latin typeface="Calibri" panose="020F0502020204030204" pitchFamily="34" charset="0"/>
                <a:cs typeface="Calibri" panose="020F0502020204030204" pitchFamily="34" charset="0"/>
              </a:rPr>
              <a:t>6-Coğrafi değişimlerin etkisi</a:t>
            </a:r>
          </a:p>
          <a:p>
            <a:r>
              <a:rPr lang="tr-TR" dirty="0" smtClean="0">
                <a:latin typeface="Calibri" panose="020F0502020204030204" pitchFamily="34" charset="0"/>
                <a:cs typeface="Calibri" panose="020F0502020204030204" pitchFamily="34" charset="0"/>
              </a:rPr>
              <a:t>7-Gerek uluslararası gerekse ulusal düzeyde seyahate katılanların artması</a:t>
            </a:r>
          </a:p>
          <a:p>
            <a:endParaRPr lang="tr-TR" dirty="0">
              <a:latin typeface="Calibri" panose="020F0502020204030204" pitchFamily="34" charset="0"/>
              <a:cs typeface="Calibri" panose="020F0502020204030204" pitchFamily="34" charset="0"/>
            </a:endParaRPr>
          </a:p>
          <a:p>
            <a:r>
              <a:rPr lang="tr-TR" u="sng" dirty="0" smtClean="0">
                <a:solidFill>
                  <a:srgbClr val="FF0000"/>
                </a:solidFill>
                <a:latin typeface="Calibri" panose="020F0502020204030204" pitchFamily="34" charset="0"/>
                <a:cs typeface="Calibri" panose="020F0502020204030204" pitchFamily="34" charset="0"/>
              </a:rPr>
              <a:t>Menü Kavramı</a:t>
            </a:r>
          </a:p>
          <a:p>
            <a:r>
              <a:rPr lang="tr-TR" dirty="0" smtClean="0">
                <a:latin typeface="Calibri" panose="020F0502020204030204" pitchFamily="34" charset="0"/>
                <a:cs typeface="Calibri" panose="020F0502020204030204" pitchFamily="34" charset="0"/>
              </a:rPr>
              <a:t>Menü </a:t>
            </a:r>
            <a:r>
              <a:rPr lang="tr-TR" dirty="0" err="1" smtClean="0">
                <a:latin typeface="Calibri" panose="020F0502020204030204" pitchFamily="34" charset="0"/>
                <a:cs typeface="Calibri" panose="020F0502020204030204" pitchFamily="34" charset="0"/>
              </a:rPr>
              <a:t>Latince’de</a:t>
            </a:r>
            <a:r>
              <a:rPr lang="tr-TR" dirty="0" smtClean="0">
                <a:latin typeface="Calibri" panose="020F0502020204030204" pitchFamily="34" charset="0"/>
                <a:cs typeface="Calibri" panose="020F0502020204030204" pitchFamily="34" charset="0"/>
              </a:rPr>
              <a:t> «</a:t>
            </a:r>
            <a:r>
              <a:rPr lang="tr-TR" dirty="0" err="1" smtClean="0">
                <a:solidFill>
                  <a:srgbClr val="FF0000"/>
                </a:solidFill>
                <a:latin typeface="Calibri" panose="020F0502020204030204" pitchFamily="34" charset="0"/>
                <a:cs typeface="Calibri" panose="020F0502020204030204" pitchFamily="34" charset="0"/>
              </a:rPr>
              <a:t>Minutu</a:t>
            </a:r>
            <a:r>
              <a:rPr lang="tr-TR" dirty="0" err="1" smtClean="0">
                <a:latin typeface="Calibri" panose="020F0502020204030204" pitchFamily="34" charset="0"/>
                <a:cs typeface="Calibri" panose="020F0502020204030204" pitchFamily="34" charset="0"/>
              </a:rPr>
              <a:t>s</a:t>
            </a:r>
            <a:r>
              <a:rPr lang="tr-TR" dirty="0" smtClean="0">
                <a:latin typeface="Calibri" panose="020F0502020204030204" pitchFamily="34" charset="0"/>
                <a:cs typeface="Calibri" panose="020F0502020204030204" pitchFamily="34" charset="0"/>
              </a:rPr>
              <a:t>» sözcüğünden türetilmiştir. </a:t>
            </a:r>
            <a:r>
              <a:rPr lang="tr-TR" dirty="0" err="1" smtClean="0">
                <a:latin typeface="Calibri" panose="020F0502020204030204" pitchFamily="34" charset="0"/>
                <a:cs typeface="Calibri" panose="020F0502020204030204" pitchFamily="34" charset="0"/>
              </a:rPr>
              <a:t>Latince’de</a:t>
            </a:r>
            <a:r>
              <a:rPr lang="tr-TR" dirty="0" smtClean="0">
                <a:latin typeface="Calibri" panose="020F0502020204030204" pitchFamily="34" charset="0"/>
                <a:cs typeface="Calibri" panose="020F0502020204030204" pitchFamily="34" charset="0"/>
              </a:rPr>
              <a:t> küçük, önemsiz ,az anlamına gelmektedir. Dilimizde kullanılan mini, </a:t>
            </a:r>
            <a:r>
              <a:rPr lang="tr-TR" dirty="0" err="1" smtClean="0">
                <a:latin typeface="Calibri" panose="020F0502020204030204" pitchFamily="34" charset="0"/>
                <a:cs typeface="Calibri" panose="020F0502020204030204" pitchFamily="34" charset="0"/>
              </a:rPr>
              <a:t>minör,minimum</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söszcükleri</a:t>
            </a:r>
            <a:r>
              <a:rPr lang="tr-TR" dirty="0" smtClean="0">
                <a:latin typeface="Calibri" panose="020F0502020204030204" pitchFamily="34" charset="0"/>
                <a:cs typeface="Calibri" panose="020F0502020204030204" pitchFamily="34" charset="0"/>
              </a:rPr>
              <a:t> de </a:t>
            </a:r>
            <a:r>
              <a:rPr lang="tr-TR" dirty="0" err="1" smtClean="0">
                <a:latin typeface="Calibri" panose="020F0502020204030204" pitchFamily="34" charset="0"/>
                <a:cs typeface="Calibri" panose="020F0502020204030204" pitchFamily="34" charset="0"/>
              </a:rPr>
              <a:t>minutusdan</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türetilmiştir.Latince’den</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Fransızca’ya</a:t>
            </a:r>
            <a:r>
              <a:rPr lang="tr-TR" dirty="0" smtClean="0">
                <a:latin typeface="Calibri" panose="020F0502020204030204" pitchFamily="34" charset="0"/>
                <a:cs typeface="Calibri" panose="020F0502020204030204" pitchFamily="34" charset="0"/>
              </a:rPr>
              <a:t> geçen </a:t>
            </a:r>
            <a:r>
              <a:rPr lang="tr-TR" dirty="0" err="1" smtClean="0">
                <a:latin typeface="Calibri" panose="020F0502020204030204" pitchFamily="34" charset="0"/>
                <a:cs typeface="Calibri" panose="020F0502020204030204" pitchFamily="34" charset="0"/>
              </a:rPr>
              <a:t>minutus</a:t>
            </a:r>
            <a:r>
              <a:rPr lang="tr-TR" dirty="0" smtClean="0">
                <a:latin typeface="Calibri" panose="020F0502020204030204" pitchFamily="34" charset="0"/>
                <a:cs typeface="Calibri" panose="020F0502020204030204" pitchFamily="34" charset="0"/>
              </a:rPr>
              <a:t> kendi anlamında uzun süre kullanılmış daha sonraki yıllarda ise Fransa’da geleneksel mutfağın önemli bir yere gelmesiyle «</a:t>
            </a:r>
            <a:r>
              <a:rPr lang="tr-TR" dirty="0" smtClean="0">
                <a:solidFill>
                  <a:srgbClr val="FF0000"/>
                </a:solidFill>
                <a:latin typeface="Calibri" panose="020F0502020204030204" pitchFamily="34" charset="0"/>
                <a:cs typeface="Calibri" panose="020F0502020204030204" pitchFamily="34" charset="0"/>
              </a:rPr>
              <a:t>bir öğünde sunulan yiyeceklerin ayrıntılı bir listesi veya bir restoranda sunulan yiyecekler</a:t>
            </a:r>
            <a:r>
              <a:rPr lang="tr-TR" dirty="0" smtClean="0">
                <a:latin typeface="Calibri" panose="020F0502020204030204" pitchFamily="34" charset="0"/>
                <a:cs typeface="Calibri" panose="020F0502020204030204" pitchFamily="34" charset="0"/>
              </a:rPr>
              <a:t>» anlamında kullanılmıştır.</a:t>
            </a:r>
          </a:p>
          <a:p>
            <a:r>
              <a:rPr lang="tr-TR" dirty="0">
                <a:solidFill>
                  <a:srgbClr val="FF0000"/>
                </a:solidFill>
                <a:latin typeface="Calibri" panose="020F0502020204030204" pitchFamily="34" charset="0"/>
                <a:cs typeface="Calibri" panose="020F0502020204030204" pitchFamily="34" charset="0"/>
              </a:rPr>
              <a:t>Menü</a:t>
            </a:r>
            <a:r>
              <a:rPr lang="tr-TR" dirty="0">
                <a:latin typeface="Calibri" panose="020F0502020204030204" pitchFamily="34" charset="0"/>
                <a:cs typeface="Calibri" panose="020F0502020204030204" pitchFamily="34" charset="0"/>
              </a:rPr>
              <a:t> sofraya çıkarılacak yemeklerin hepsi, komut veya seçenek listesidir (TDK, 2021).</a:t>
            </a:r>
            <a:endParaRPr lang="tr-TR" dirty="0" smtClean="0">
              <a:latin typeface="Calibri" panose="020F0502020204030204" pitchFamily="34" charset="0"/>
              <a:cs typeface="Calibri" panose="020F0502020204030204" pitchFamily="34" charset="0"/>
            </a:endParaRPr>
          </a:p>
          <a:p>
            <a:endParaRPr lang="tr-TR" sz="2400" dirty="0">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51344"/>
            <a:ext cx="8136904" cy="5355312"/>
          </a:xfrm>
          <a:prstGeom prst="rect">
            <a:avLst/>
          </a:prstGeom>
        </p:spPr>
        <p:txBody>
          <a:bodyPr wrap="square">
            <a:spAutoFit/>
          </a:bodyPr>
          <a:lstStyle/>
          <a:p>
            <a:r>
              <a:rPr lang="tr-TR" dirty="0">
                <a:latin typeface="Calibri" panose="020F0502020204030204" pitchFamily="34" charset="0"/>
                <a:cs typeface="Calibri" panose="020F0502020204030204" pitchFamily="34" charset="0"/>
              </a:rPr>
              <a:t>	Menü kelimesi Fransız’ca dan  dilimize geçmiş olup sözlük anlamı detay, ayrıntı anlamına gelmektedir. Herhangi bir bütünü meydana getiren parçacıklar, bölümler, alt bölümler menü olarak ifade edilir.</a:t>
            </a:r>
          </a:p>
          <a:p>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Gastronomide ( Yiyecek ve İçecek Bilimi / Sanatı ) menü değişik anlamlarda kullanılmaktadır. </a:t>
            </a:r>
          </a:p>
          <a:p>
            <a:r>
              <a:rPr lang="tr-TR" dirty="0">
                <a:latin typeface="Calibri" panose="020F0502020204030204" pitchFamily="34" charset="0"/>
                <a:cs typeface="Calibri" panose="020F0502020204030204" pitchFamily="34" charset="0"/>
              </a:rPr>
              <a:t>Yiyeceklerin özelliklerine göre birbirlerine uyumlu gruplar halinde sıralanmalarına menü denir. </a:t>
            </a:r>
          </a:p>
          <a:p>
            <a:r>
              <a:rPr lang="tr-TR" dirty="0">
                <a:latin typeface="Calibri" panose="020F0502020204030204" pitchFamily="34" charset="0"/>
                <a:cs typeface="Calibri" panose="020F0502020204030204" pitchFamily="34" charset="0"/>
              </a:rPr>
              <a:t>Bir yemek grubuna menü diyebilmek için aranacak bir başka özellik ise, menüyü meydana getiren yemeklerin servis sırasına göre dizilmesi ve bu sıraya göre servis yapılmasıdır. </a:t>
            </a:r>
            <a:endParaRPr lang="tr-TR" dirty="0" smtClean="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	</a:t>
            </a:r>
            <a:r>
              <a:rPr lang="tr-TR" dirty="0" smtClean="0">
                <a:latin typeface="Calibri" panose="020F0502020204030204" pitchFamily="34" charset="0"/>
                <a:cs typeface="Calibri" panose="020F0502020204030204" pitchFamily="34" charset="0"/>
              </a:rPr>
              <a:t>İlk ele geçen menüler akşam partilerinde veya ziyafetlerde yiyeceklerin adını veren bir liste şeklindedir. Bu listeler muhtemelen aşçıların çalışma belgesi niteliğini taşıyor ve konukların tercihlerine yer verilmesi bu nedenle ihmal edilmiş oluyordu. Konukların bu şekilde seçim hakkı bulunmuyordu. Günümüzde bu uygulama hala geçerliliğini sürdürmektedir.</a:t>
            </a:r>
          </a:p>
          <a:p>
            <a:r>
              <a:rPr lang="tr-TR" dirty="0">
                <a:latin typeface="Calibri" panose="020F0502020204030204" pitchFamily="34" charset="0"/>
                <a:cs typeface="Calibri" panose="020F0502020204030204" pitchFamily="34" charset="0"/>
              </a:rPr>
              <a:t>	</a:t>
            </a:r>
            <a:r>
              <a:rPr lang="tr-TR" dirty="0" smtClean="0">
                <a:latin typeface="Calibri" panose="020F0502020204030204" pitchFamily="34" charset="0"/>
                <a:cs typeface="Calibri" panose="020F0502020204030204" pitchFamily="34" charset="0"/>
              </a:rPr>
              <a:t>Zamanla farklı servis tipleri geliştirilerek konukların yiyecek içecek seçmelerinde bir serbestlik ve rahatlık sağlamıştır. Ayrıca klasik dönemde sunulan yiyecek içecek çeşitliğine günümüzde pek rastlanmamaktadır.</a:t>
            </a:r>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12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51344"/>
            <a:ext cx="8136904" cy="4278094"/>
          </a:xfrm>
          <a:prstGeom prst="rect">
            <a:avLst/>
          </a:prstGeom>
        </p:spPr>
        <p:txBody>
          <a:bodyPr wrap="square">
            <a:spAutoFit/>
          </a:bodyPr>
          <a:lstStyle/>
          <a:p>
            <a:r>
              <a:rPr lang="tr-TR" sz="1600" dirty="0" smtClean="0">
                <a:latin typeface="Calibri" panose="020F0502020204030204" pitchFamily="34" charset="0"/>
                <a:cs typeface="Calibri" panose="020F0502020204030204" pitchFamily="34" charset="0"/>
              </a:rPr>
              <a:t>Örnek </a:t>
            </a:r>
            <a:r>
              <a:rPr lang="tr-TR" sz="1600" dirty="0" err="1" smtClean="0">
                <a:latin typeface="Calibri" panose="020F0502020204030204" pitchFamily="34" charset="0"/>
                <a:cs typeface="Calibri" panose="020F0502020204030204" pitchFamily="34" charset="0"/>
              </a:rPr>
              <a:t>XV.Lois’in</a:t>
            </a:r>
            <a:r>
              <a:rPr lang="tr-TR" sz="1600" dirty="0" smtClean="0">
                <a:latin typeface="Calibri" panose="020F0502020204030204" pitchFamily="34" charset="0"/>
                <a:cs typeface="Calibri" panose="020F0502020204030204" pitchFamily="34" charset="0"/>
              </a:rPr>
              <a:t> bahçesinde sunulan yemek servisi 2 servisten oluşmaktaydı,</a:t>
            </a:r>
          </a:p>
          <a:p>
            <a:r>
              <a:rPr lang="tr-TR" sz="1600" b="1" dirty="0" err="1" smtClean="0">
                <a:solidFill>
                  <a:srgbClr val="FF0000"/>
                </a:solidFill>
                <a:latin typeface="Calibri" panose="020F0502020204030204" pitchFamily="34" charset="0"/>
                <a:cs typeface="Calibri" panose="020F0502020204030204" pitchFamily="34" charset="0"/>
              </a:rPr>
              <a:t>I.Servis</a:t>
            </a:r>
            <a:endParaRPr lang="tr-TR" sz="1600" b="1" dirty="0" smtClean="0">
              <a:solidFill>
                <a:srgbClr val="FF0000"/>
              </a:solidFill>
              <a:latin typeface="Calibri" panose="020F0502020204030204" pitchFamily="34" charset="0"/>
              <a:cs typeface="Calibri" panose="020F0502020204030204" pitchFamily="34" charset="0"/>
            </a:endParaRPr>
          </a:p>
          <a:p>
            <a:r>
              <a:rPr lang="tr-TR" sz="1600" dirty="0" smtClean="0">
                <a:latin typeface="Calibri" panose="020F0502020204030204" pitchFamily="34" charset="0"/>
                <a:cs typeface="Calibri" panose="020F0502020204030204" pitchFamily="34" charset="0"/>
              </a:rPr>
              <a:t>-4 çeşit güveç</a:t>
            </a:r>
          </a:p>
          <a:p>
            <a:r>
              <a:rPr lang="tr-TR" sz="1600" dirty="0" smtClean="0">
                <a:latin typeface="Calibri" panose="020F0502020204030204" pitchFamily="34" charset="0"/>
                <a:cs typeface="Calibri" panose="020F0502020204030204" pitchFamily="34" charset="0"/>
              </a:rPr>
              <a:t>-3 çeşit hafif çorba</a:t>
            </a:r>
          </a:p>
          <a:p>
            <a:r>
              <a:rPr lang="tr-TR" sz="1600" dirty="0" smtClean="0">
                <a:latin typeface="Calibri" panose="020F0502020204030204" pitchFamily="34" charset="0"/>
                <a:cs typeface="Calibri" panose="020F0502020204030204" pitchFamily="34" charset="0"/>
              </a:rPr>
              <a:t>-Balıktan oluşan 12 çeşit giriş yiyeceği</a:t>
            </a:r>
          </a:p>
          <a:p>
            <a:r>
              <a:rPr lang="tr-TR" sz="1600" dirty="0" smtClean="0">
                <a:latin typeface="Calibri" panose="020F0502020204030204" pitchFamily="34" charset="0"/>
                <a:cs typeface="Calibri" panose="020F0502020204030204" pitchFamily="34" charset="0"/>
              </a:rPr>
              <a:t>-32 çeşit balık dışı giriş yiyeceği</a:t>
            </a:r>
          </a:p>
          <a:p>
            <a:r>
              <a:rPr lang="tr-TR" sz="1600" dirty="0" smtClean="0">
                <a:latin typeface="Calibri" panose="020F0502020204030204" pitchFamily="34" charset="0"/>
                <a:cs typeface="Calibri" panose="020F0502020204030204" pitchFamily="34" charset="0"/>
              </a:rPr>
              <a:t>-44 çeşit daha hafif giriş yiyeceği</a:t>
            </a:r>
          </a:p>
          <a:p>
            <a:r>
              <a:rPr lang="tr-TR" sz="1600" dirty="0" smtClean="0">
                <a:latin typeface="Calibri" panose="020F0502020204030204" pitchFamily="34" charset="0"/>
                <a:cs typeface="Calibri" panose="020F0502020204030204" pitchFamily="34" charset="0"/>
              </a:rPr>
              <a:t>-12 çeşit hafifletici yiyecek</a:t>
            </a:r>
          </a:p>
          <a:p>
            <a:r>
              <a:rPr lang="tr-TR" sz="1600" dirty="0" smtClean="0">
                <a:latin typeface="Calibri" panose="020F0502020204030204" pitchFamily="34" charset="0"/>
                <a:cs typeface="Calibri" panose="020F0502020204030204" pitchFamily="34" charset="0"/>
              </a:rPr>
              <a:t>Kral yiyeceğinden önce 4 çeşit iştah açıcı, 2 çeşit büyük porsiyon tatlı bulunurdu.</a:t>
            </a:r>
          </a:p>
          <a:p>
            <a:r>
              <a:rPr lang="tr-TR" sz="1600" dirty="0" err="1" smtClean="0">
                <a:latin typeface="Calibri" panose="020F0502020204030204" pitchFamily="34" charset="0"/>
                <a:cs typeface="Calibri" panose="020F0502020204030204" pitchFamily="34" charset="0"/>
              </a:rPr>
              <a:t>II.Servis</a:t>
            </a:r>
            <a:endParaRPr lang="tr-TR" sz="1600" dirty="0" smtClean="0">
              <a:latin typeface="Calibri" panose="020F0502020204030204" pitchFamily="34" charset="0"/>
              <a:cs typeface="Calibri" panose="020F0502020204030204" pitchFamily="34" charset="0"/>
            </a:endParaRPr>
          </a:p>
          <a:p>
            <a:r>
              <a:rPr lang="tr-TR" sz="1600" dirty="0" smtClean="0">
                <a:latin typeface="Calibri" panose="020F0502020204030204" pitchFamily="34" charset="0"/>
                <a:cs typeface="Calibri" panose="020F0502020204030204" pitchFamily="34" charset="0"/>
              </a:rPr>
              <a:t>-32 çeşit kızartılmış et yiyeceği</a:t>
            </a:r>
          </a:p>
          <a:p>
            <a:r>
              <a:rPr lang="tr-TR" sz="1600" dirty="0" smtClean="0">
                <a:latin typeface="Calibri" panose="020F0502020204030204" pitchFamily="34" charset="0"/>
                <a:cs typeface="Calibri" panose="020F0502020204030204" pitchFamily="34" charset="0"/>
              </a:rPr>
              <a:t>-Servisin sonunda 2 çeşit daha hafif kızartılmış et yiyeceği</a:t>
            </a:r>
          </a:p>
          <a:p>
            <a:r>
              <a:rPr lang="tr-TR" sz="1600" dirty="0" smtClean="0">
                <a:latin typeface="Calibri" panose="020F0502020204030204" pitchFamily="34" charset="0"/>
                <a:cs typeface="Calibri" panose="020F0502020204030204" pitchFamily="34" charset="0"/>
              </a:rPr>
              <a:t>-Kral yiyeceğinden önce 2 çeşit küçük porsiyon yiyecek</a:t>
            </a:r>
          </a:p>
          <a:p>
            <a:r>
              <a:rPr lang="tr-TR" sz="1600" dirty="0" smtClean="0">
                <a:latin typeface="Calibri" panose="020F0502020204030204" pitchFamily="34" charset="0"/>
                <a:cs typeface="Calibri" panose="020F0502020204030204" pitchFamily="34" charset="0"/>
              </a:rPr>
              <a:t>-40 çeşit soğuk tatlı</a:t>
            </a:r>
          </a:p>
          <a:p>
            <a:r>
              <a:rPr lang="tr-TR" sz="1600" dirty="0" smtClean="0">
                <a:latin typeface="Calibri" panose="020F0502020204030204" pitchFamily="34" charset="0"/>
                <a:cs typeface="Calibri" panose="020F0502020204030204" pitchFamily="34" charset="0"/>
              </a:rPr>
              <a:t>-48 çeşit tatlı</a:t>
            </a:r>
          </a:p>
          <a:p>
            <a:r>
              <a:rPr lang="tr-TR" sz="1600" dirty="0" smtClean="0">
                <a:latin typeface="Calibri" panose="020F0502020204030204" pitchFamily="34" charset="0"/>
                <a:cs typeface="Calibri" panose="020F0502020204030204" pitchFamily="34" charset="0"/>
              </a:rPr>
              <a:t>Sıradan konuk önüne konulan yiyeceklerden memnun olmak zorundaydı. Sadece krallık ve onur konukları seçme hakkına sahiptiler.</a:t>
            </a:r>
            <a:endParaRPr lang="tr-TR" sz="1600" dirty="0">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a:stretch>
            <a:fillRect/>
          </a:stretch>
        </p:blipFill>
        <p:spPr>
          <a:xfrm>
            <a:off x="3563888" y="5033342"/>
            <a:ext cx="1266825" cy="1371600"/>
          </a:xfrm>
          <a:prstGeom prst="rect">
            <a:avLst/>
          </a:prstGeom>
        </p:spPr>
      </p:pic>
    </p:spTree>
    <p:extLst>
      <p:ext uri="{BB962C8B-B14F-4D97-AF65-F5344CB8AC3E}">
        <p14:creationId xmlns:p14="http://schemas.microsoft.com/office/powerpoint/2010/main" val="131717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51344"/>
            <a:ext cx="8136904" cy="6001643"/>
          </a:xfrm>
          <a:prstGeom prst="rect">
            <a:avLst/>
          </a:prstGeom>
        </p:spPr>
        <p:txBody>
          <a:bodyPr wrap="square">
            <a:spAutoFit/>
          </a:bodyPr>
          <a:lstStyle/>
          <a:p>
            <a:r>
              <a:rPr lang="tr-TR" sz="1600" dirty="0" smtClean="0">
                <a:latin typeface="Calibri" panose="020F0502020204030204" pitchFamily="34" charset="0"/>
                <a:cs typeface="Calibri" panose="020F0502020204030204" pitchFamily="34" charset="0"/>
              </a:rPr>
              <a:t>	Mutfak şefleri bir ressam, mimar, </a:t>
            </a:r>
            <a:r>
              <a:rPr lang="tr-TR" sz="1600" dirty="0" err="1" smtClean="0">
                <a:latin typeface="Calibri" panose="020F0502020204030204" pitchFamily="34" charset="0"/>
                <a:cs typeface="Calibri" panose="020F0502020204030204" pitchFamily="34" charset="0"/>
              </a:rPr>
              <a:t>heykeltraş</a:t>
            </a:r>
            <a:r>
              <a:rPr lang="tr-TR" sz="1600" dirty="0" smtClean="0">
                <a:latin typeface="Calibri" panose="020F0502020204030204" pitchFamily="34" charset="0"/>
                <a:cs typeface="Calibri" panose="020F0502020204030204" pitchFamily="34" charset="0"/>
              </a:rPr>
              <a:t> olmak zorundaydı. Günümüzde düğünde yapılan katlı pastalar bu tarzın geleneğidir. Çağdaş yemek yemenin temel düzeni Fransız mutfak düzenine dayanmaktadır.</a:t>
            </a:r>
          </a:p>
          <a:p>
            <a:r>
              <a:rPr lang="tr-TR" sz="1600" dirty="0">
                <a:latin typeface="Calibri" panose="020F0502020204030204" pitchFamily="34" charset="0"/>
                <a:cs typeface="Calibri" panose="020F0502020204030204" pitchFamily="34" charset="0"/>
              </a:rPr>
              <a:t>	</a:t>
            </a:r>
            <a:r>
              <a:rPr lang="tr-TR" sz="1600" dirty="0" smtClean="0">
                <a:latin typeface="Calibri" panose="020F0502020204030204" pitchFamily="34" charset="0"/>
                <a:cs typeface="Calibri" panose="020F0502020204030204" pitchFamily="34" charset="0"/>
              </a:rPr>
              <a:t>Batı yemek düzenine ve servisine zıt bir yemek yeme düzeni Çin yemek düzenidir. Çin yemek düzeninde tüm yemekler bir kerede masaya konulur. Masadaki kişi sayısına göre yiyecek sayısı artar. Tek tek pilav tabakları kullanılır. Servisi hızlandırmak için masanın ortasında bulunan «</a:t>
            </a:r>
            <a:r>
              <a:rPr lang="tr-TR" sz="1600" dirty="0" smtClean="0">
                <a:solidFill>
                  <a:srgbClr val="FF0000"/>
                </a:solidFill>
                <a:latin typeface="Calibri" panose="020F0502020204030204" pitchFamily="34" charset="0"/>
                <a:cs typeface="Calibri" panose="020F0502020204030204" pitchFamily="34" charset="0"/>
              </a:rPr>
              <a:t>tembel susam</a:t>
            </a:r>
            <a:r>
              <a:rPr lang="tr-TR" sz="1600" dirty="0" smtClean="0">
                <a:latin typeface="Calibri" panose="020F0502020204030204" pitchFamily="34" charset="0"/>
                <a:cs typeface="Calibri" panose="020F0502020204030204" pitchFamily="34" charset="0"/>
              </a:rPr>
              <a:t>» adı verilen yerden konuklar diğer yiyeceklerin servisini kendileri yapar. Tekrarı önlemek için seçilen yiyecekler yapı, renk, tat çeşitliliği bakımından oldukça zengin tutulmaktadır.</a:t>
            </a:r>
          </a:p>
          <a:p>
            <a:r>
              <a:rPr lang="tr-TR" sz="1600" dirty="0" smtClean="0">
                <a:latin typeface="Calibri" panose="020F0502020204030204" pitchFamily="34" charset="0"/>
                <a:cs typeface="Calibri" panose="020F0502020204030204" pitchFamily="34" charset="0"/>
              </a:rPr>
              <a:t>Not: Türklerde de masayı donatmak, çilingir sofrası gibi kavramlar kullanılmaktadır. </a:t>
            </a:r>
          </a:p>
          <a:p>
            <a:r>
              <a:rPr lang="tr-TR" sz="1600" dirty="0">
                <a:latin typeface="Calibri" panose="020F0502020204030204" pitchFamily="34" charset="0"/>
                <a:cs typeface="Calibri" panose="020F0502020204030204" pitchFamily="34" charset="0"/>
              </a:rPr>
              <a:t>	</a:t>
            </a:r>
            <a:r>
              <a:rPr lang="tr-TR" sz="1600" dirty="0" smtClean="0">
                <a:latin typeface="Calibri" panose="020F0502020204030204" pitchFamily="34" charset="0"/>
                <a:cs typeface="Calibri" panose="020F0502020204030204" pitchFamily="34" charset="0"/>
              </a:rPr>
              <a:t>Günümüzde Batı menüsü gittikçe küçülmekte belli çeşit yiyecek ve içeceklerde uzmanlaşmaya gidilmiştir.</a:t>
            </a:r>
          </a:p>
          <a:p>
            <a:r>
              <a:rPr lang="tr-TR" sz="1600" b="1" u="sng" dirty="0" smtClean="0">
                <a:solidFill>
                  <a:srgbClr val="FF0000"/>
                </a:solidFill>
                <a:latin typeface="Calibri" panose="020F0502020204030204" pitchFamily="34" charset="0"/>
                <a:cs typeface="Calibri" panose="020F0502020204030204" pitchFamily="34" charset="0"/>
              </a:rPr>
              <a:t>Sınırlı menünün faydaları ;</a:t>
            </a:r>
          </a:p>
          <a:p>
            <a:r>
              <a:rPr lang="tr-TR" sz="1600" dirty="0" smtClean="0">
                <a:latin typeface="Calibri" panose="020F0502020204030204" pitchFamily="34" charset="0"/>
                <a:cs typeface="Calibri" panose="020F0502020204030204" pitchFamily="34" charset="0"/>
              </a:rPr>
              <a:t>1-Müşteriler sınırlı yiyecek içecek içeren menü karşısında pek şaşırmazlar ve karar vermek basitleşir</a:t>
            </a:r>
          </a:p>
          <a:p>
            <a:r>
              <a:rPr lang="tr-TR" sz="1600" dirty="0" smtClean="0">
                <a:latin typeface="Calibri" panose="020F0502020204030204" pitchFamily="34" charset="0"/>
                <a:cs typeface="Calibri" panose="020F0502020204030204" pitchFamily="34" charset="0"/>
              </a:rPr>
              <a:t>2-Yiyecek servisi daha hızlıdır (</a:t>
            </a:r>
            <a:r>
              <a:rPr lang="tr-TR" sz="1600" dirty="0" err="1" smtClean="0">
                <a:latin typeface="Calibri" panose="020F0502020204030204" pitchFamily="34" charset="0"/>
                <a:cs typeface="Calibri" panose="020F0502020204030204" pitchFamily="34" charset="0"/>
              </a:rPr>
              <a:t>Fast</a:t>
            </a:r>
            <a:r>
              <a:rPr lang="tr-TR" sz="1600" dirty="0" smtClean="0">
                <a:latin typeface="Calibri" panose="020F0502020204030204" pitchFamily="34" charset="0"/>
                <a:cs typeface="Calibri" panose="020F0502020204030204" pitchFamily="34" charset="0"/>
              </a:rPr>
              <a:t> </a:t>
            </a:r>
            <a:r>
              <a:rPr lang="tr-TR" sz="1600" dirty="0" err="1" smtClean="0">
                <a:latin typeface="Calibri" panose="020F0502020204030204" pitchFamily="34" charset="0"/>
                <a:cs typeface="Calibri" panose="020F0502020204030204" pitchFamily="34" charset="0"/>
              </a:rPr>
              <a:t>food</a:t>
            </a:r>
            <a:r>
              <a:rPr lang="tr-TR" sz="1600" dirty="0" smtClean="0">
                <a:latin typeface="Calibri" panose="020F0502020204030204" pitchFamily="34" charset="0"/>
                <a:cs typeface="Calibri" panose="020F0502020204030204" pitchFamily="34" charset="0"/>
              </a:rPr>
              <a:t> bugün karşılığı </a:t>
            </a:r>
            <a:r>
              <a:rPr lang="tr-TR" sz="1600" dirty="0" err="1" smtClean="0">
                <a:latin typeface="Calibri" panose="020F0502020204030204" pitchFamily="34" charset="0"/>
                <a:cs typeface="Calibri" panose="020F0502020204030204" pitchFamily="34" charset="0"/>
              </a:rPr>
              <a:t>slow</a:t>
            </a:r>
            <a:r>
              <a:rPr lang="tr-TR" sz="1600" dirty="0" smtClean="0">
                <a:latin typeface="Calibri" panose="020F0502020204030204" pitchFamily="34" charset="0"/>
                <a:cs typeface="Calibri" panose="020F0502020204030204" pitchFamily="34" charset="0"/>
              </a:rPr>
              <a:t> </a:t>
            </a:r>
            <a:r>
              <a:rPr lang="tr-TR" sz="1600" dirty="0" err="1" smtClean="0">
                <a:latin typeface="Calibri" panose="020F0502020204030204" pitchFamily="34" charset="0"/>
                <a:cs typeface="Calibri" panose="020F0502020204030204" pitchFamily="34" charset="0"/>
              </a:rPr>
              <a:t>food</a:t>
            </a:r>
            <a:r>
              <a:rPr lang="tr-TR" sz="1600" dirty="0" smtClean="0">
                <a:latin typeface="Calibri" panose="020F0502020204030204" pitchFamily="34" charset="0"/>
                <a:cs typeface="Calibri" panose="020F0502020204030204" pitchFamily="34" charset="0"/>
              </a:rPr>
              <a:t> olarak karşımıza çıkar)</a:t>
            </a:r>
          </a:p>
          <a:p>
            <a:r>
              <a:rPr lang="tr-TR" sz="1600" dirty="0" smtClean="0">
                <a:latin typeface="Calibri" panose="020F0502020204030204" pitchFamily="34" charset="0"/>
                <a:cs typeface="Calibri" panose="020F0502020204030204" pitchFamily="34" charset="0"/>
              </a:rPr>
              <a:t>3-Müşterilerin menüyü okumaları ve sipariş vermeleri daha az zaman alır</a:t>
            </a:r>
          </a:p>
          <a:p>
            <a:r>
              <a:rPr lang="tr-TR" sz="1600" dirty="0" smtClean="0">
                <a:latin typeface="Calibri" panose="020F0502020204030204" pitchFamily="34" charset="0"/>
                <a:cs typeface="Calibri" panose="020F0502020204030204" pitchFamily="34" charset="0"/>
              </a:rPr>
              <a:t>4-Yiyecek sayıları az olduğunda hazırlama süreleri daha az zaman alır</a:t>
            </a:r>
          </a:p>
          <a:p>
            <a:r>
              <a:rPr lang="tr-TR" sz="1600" dirty="0" smtClean="0">
                <a:latin typeface="Calibri" panose="020F0502020204030204" pitchFamily="34" charset="0"/>
                <a:cs typeface="Calibri" panose="020F0502020204030204" pitchFamily="34" charset="0"/>
              </a:rPr>
              <a:t>5-Yiyecekler üzerinde iyi bir kalite denetimi uygulanabilir</a:t>
            </a:r>
          </a:p>
          <a:p>
            <a:r>
              <a:rPr lang="tr-TR" sz="1600" dirty="0" smtClean="0">
                <a:latin typeface="Calibri" panose="020F0502020204030204" pitchFamily="34" charset="0"/>
                <a:cs typeface="Calibri" panose="020F0502020204030204" pitchFamily="34" charset="0"/>
              </a:rPr>
              <a:t>6-yiyeceklerin depolanması ve hazırlanması için daha küçük alanlar yeterli olur</a:t>
            </a:r>
          </a:p>
          <a:p>
            <a:r>
              <a:rPr lang="tr-TR" sz="1600" dirty="0" smtClean="0">
                <a:latin typeface="Calibri" panose="020F0502020204030204" pitchFamily="34" charset="0"/>
                <a:cs typeface="Calibri" panose="020F0502020204030204" pitchFamily="34" charset="0"/>
              </a:rPr>
              <a:t>7-israf azalır</a:t>
            </a:r>
          </a:p>
          <a:p>
            <a:r>
              <a:rPr lang="tr-TR" sz="1600" dirty="0" smtClean="0">
                <a:latin typeface="Calibri" panose="020F0502020204030204" pitchFamily="34" charset="0"/>
                <a:cs typeface="Calibri" panose="020F0502020204030204" pitchFamily="34" charset="0"/>
              </a:rPr>
              <a:t>8-Daha az sayıda ve belli yiyecekler sunulduğundan </a:t>
            </a:r>
            <a:r>
              <a:rPr lang="tr-TR" sz="1600" dirty="0" err="1" smtClean="0">
                <a:latin typeface="Calibri" panose="020F0502020204030204" pitchFamily="34" charset="0"/>
                <a:cs typeface="Calibri" panose="020F0502020204030204" pitchFamily="34" charset="0"/>
              </a:rPr>
              <a:t>satınalma</a:t>
            </a:r>
            <a:r>
              <a:rPr lang="tr-TR" sz="1600" dirty="0" smtClean="0">
                <a:latin typeface="Calibri" panose="020F0502020204030204" pitchFamily="34" charset="0"/>
                <a:cs typeface="Calibri" panose="020F0502020204030204" pitchFamily="34" charset="0"/>
              </a:rPr>
              <a:t> ve denetim işleri basitleşir</a:t>
            </a:r>
            <a:endParaRPr lang="tr-TR" sz="1600" dirty="0" smtClean="0">
              <a:latin typeface="Calibri" panose="020F0502020204030204" pitchFamily="34" charset="0"/>
              <a:cs typeface="Calibri" panose="020F0502020204030204" pitchFamily="34" charset="0"/>
            </a:endParaRPr>
          </a:p>
          <a:p>
            <a:r>
              <a:rPr lang="tr-TR" sz="1600" dirty="0" smtClean="0">
                <a:latin typeface="Calibri" panose="020F0502020204030204" pitchFamily="34" charset="0"/>
                <a:cs typeface="Calibri" panose="020F0502020204030204" pitchFamily="34" charset="0"/>
              </a:rPr>
              <a:t>	Fransa’dan Avrupa ve diğer ülkelere yayılan klasik menü 18.yy’dan itibaren değişikliklere uğramıştır.  </a:t>
            </a:r>
            <a:r>
              <a:rPr lang="tr-TR" sz="1600" dirty="0" err="1" smtClean="0">
                <a:latin typeface="Calibri" panose="020F0502020204030204" pitchFamily="34" charset="0"/>
                <a:cs typeface="Calibri" panose="020F0502020204030204" pitchFamily="34" charset="0"/>
              </a:rPr>
              <a:t>Brillat</a:t>
            </a:r>
            <a:r>
              <a:rPr lang="tr-TR" sz="1600" dirty="0" smtClean="0">
                <a:latin typeface="Calibri" panose="020F0502020204030204" pitchFamily="34" charset="0"/>
                <a:cs typeface="Calibri" panose="020F0502020204030204" pitchFamily="34" charset="0"/>
              </a:rPr>
              <a:t> </a:t>
            </a:r>
            <a:r>
              <a:rPr lang="tr-TR" sz="1600" dirty="0" err="1" smtClean="0">
                <a:latin typeface="Calibri" panose="020F0502020204030204" pitchFamily="34" charset="0"/>
                <a:cs typeface="Calibri" panose="020F0502020204030204" pitchFamily="34" charset="0"/>
              </a:rPr>
              <a:t>Savarin</a:t>
            </a:r>
            <a:r>
              <a:rPr lang="tr-TR" sz="1600" dirty="0" smtClean="0">
                <a:latin typeface="Calibri" panose="020F0502020204030204" pitchFamily="34" charset="0"/>
                <a:cs typeface="Calibri" panose="020F0502020204030204" pitchFamily="34" charset="0"/>
              </a:rPr>
              <a:t>,  </a:t>
            </a:r>
            <a:r>
              <a:rPr lang="tr-TR" sz="1600" dirty="0" err="1" smtClean="0">
                <a:latin typeface="Calibri" panose="020F0502020204030204" pitchFamily="34" charset="0"/>
                <a:cs typeface="Calibri" panose="020F0502020204030204" pitchFamily="34" charset="0"/>
              </a:rPr>
              <a:t>Antonin</a:t>
            </a:r>
            <a:r>
              <a:rPr lang="tr-TR" sz="1600" dirty="0" smtClean="0">
                <a:latin typeface="Calibri" panose="020F0502020204030204" pitchFamily="34" charset="0"/>
                <a:cs typeface="Calibri" panose="020F0502020204030204" pitchFamily="34" charset="0"/>
              </a:rPr>
              <a:t> </a:t>
            </a:r>
            <a:r>
              <a:rPr lang="tr-TR" sz="1600" dirty="0" err="1" smtClean="0">
                <a:latin typeface="Calibri" panose="020F0502020204030204" pitchFamily="34" charset="0"/>
                <a:cs typeface="Calibri" panose="020F0502020204030204" pitchFamily="34" charset="0"/>
              </a:rPr>
              <a:t>Careme</a:t>
            </a:r>
            <a:r>
              <a:rPr lang="tr-TR" sz="1600" dirty="0">
                <a:latin typeface="Calibri" panose="020F0502020204030204" pitchFamily="34" charset="0"/>
                <a:cs typeface="Calibri" panose="020F0502020204030204" pitchFamily="34" charset="0"/>
              </a:rPr>
              <a:t> , </a:t>
            </a:r>
            <a:r>
              <a:rPr lang="tr-TR" sz="1600" dirty="0" err="1">
                <a:latin typeface="Calibri" panose="020F0502020204030204" pitchFamily="34" charset="0"/>
                <a:cs typeface="Calibri" panose="020F0502020204030204" pitchFamily="34" charset="0"/>
              </a:rPr>
              <a:t>Auguste</a:t>
            </a:r>
            <a:r>
              <a:rPr lang="tr-TR" sz="1600" dirty="0">
                <a:latin typeface="Calibri" panose="020F0502020204030204" pitchFamily="34" charset="0"/>
                <a:cs typeface="Calibri" panose="020F0502020204030204" pitchFamily="34" charset="0"/>
              </a:rPr>
              <a:t> </a:t>
            </a:r>
            <a:r>
              <a:rPr lang="tr-TR" sz="1600" dirty="0" err="1" smtClean="0">
                <a:latin typeface="Calibri" panose="020F0502020204030204" pitchFamily="34" charset="0"/>
                <a:cs typeface="Calibri" panose="020F0502020204030204" pitchFamily="34" charset="0"/>
              </a:rPr>
              <a:t>Escoffier</a:t>
            </a:r>
            <a:r>
              <a:rPr lang="tr-TR" sz="1600" dirty="0" smtClean="0">
                <a:latin typeface="Calibri" panose="020F0502020204030204" pitchFamily="34" charset="0"/>
                <a:cs typeface="Calibri" panose="020F0502020204030204" pitchFamily="34" charset="0"/>
              </a:rPr>
              <a:t> gibi ünlü aşçılar Fransız mutfağına kazandırdıkları yeniliklerle klasik menün değişimine büyük katkı vermişlerdir.</a:t>
            </a:r>
            <a:endParaRPr lang="tr-T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8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2656"/>
            <a:ext cx="8496944" cy="6494085"/>
          </a:xfrm>
          <a:prstGeom prst="rect">
            <a:avLst/>
          </a:prstGeom>
        </p:spPr>
        <p:txBody>
          <a:bodyPr wrap="square">
            <a:spAutoFit/>
          </a:bodyPr>
          <a:lstStyle/>
          <a:p>
            <a:r>
              <a:rPr lang="tr-TR" sz="1600" dirty="0" err="1" smtClean="0">
                <a:solidFill>
                  <a:srgbClr val="C00000"/>
                </a:solidFill>
                <a:latin typeface="Calibri" panose="020F0502020204030204" pitchFamily="34" charset="0"/>
                <a:cs typeface="Calibri" panose="020F0502020204030204" pitchFamily="34" charset="0"/>
              </a:rPr>
              <a:t>Brillat</a:t>
            </a:r>
            <a:r>
              <a:rPr lang="tr-TR" sz="1600" dirty="0" smtClean="0">
                <a:solidFill>
                  <a:srgbClr val="C00000"/>
                </a:solidFill>
                <a:latin typeface="Calibri" panose="020F0502020204030204" pitchFamily="34" charset="0"/>
                <a:cs typeface="Calibri" panose="020F0502020204030204" pitchFamily="34" charset="0"/>
              </a:rPr>
              <a:t> </a:t>
            </a:r>
            <a:r>
              <a:rPr lang="tr-TR" sz="1600" dirty="0" err="1" smtClean="0">
                <a:solidFill>
                  <a:srgbClr val="C00000"/>
                </a:solidFill>
                <a:latin typeface="Calibri" panose="020F0502020204030204" pitchFamily="34" charset="0"/>
                <a:cs typeface="Calibri" panose="020F0502020204030204" pitchFamily="34" charset="0"/>
              </a:rPr>
              <a:t>Savarin</a:t>
            </a:r>
            <a:endParaRPr lang="tr-TR" sz="1600" dirty="0" smtClean="0">
              <a:solidFill>
                <a:srgbClr val="C00000"/>
              </a:solidFill>
              <a:latin typeface="Calibri" panose="020F0502020204030204" pitchFamily="34" charset="0"/>
              <a:cs typeface="Calibri" panose="020F0502020204030204" pitchFamily="34" charset="0"/>
            </a:endParaRPr>
          </a:p>
          <a:p>
            <a:r>
              <a:rPr lang="tr-TR" sz="1600" dirty="0" smtClean="0">
                <a:latin typeface="Calibri" panose="020F0502020204030204" pitchFamily="34" charset="0"/>
                <a:cs typeface="Calibri" panose="020F0502020204030204" pitchFamily="34" charset="0"/>
              </a:rPr>
              <a:t>	Asıl </a:t>
            </a:r>
            <a:r>
              <a:rPr lang="tr-TR" sz="1600" dirty="0">
                <a:latin typeface="Calibri" panose="020F0502020204030204" pitchFamily="34" charset="0"/>
                <a:cs typeface="Calibri" panose="020F0502020204030204" pitchFamily="34" charset="0"/>
              </a:rPr>
              <a:t>mesleği hukuk ve politika üzerine olan </a:t>
            </a:r>
            <a:r>
              <a:rPr lang="tr-TR" sz="1600" dirty="0" err="1">
                <a:latin typeface="Calibri" panose="020F0502020204030204" pitchFamily="34" charset="0"/>
                <a:cs typeface="Calibri" panose="020F0502020204030204" pitchFamily="34" charset="0"/>
              </a:rPr>
              <a:t>Savarin</a:t>
            </a:r>
            <a:r>
              <a:rPr lang="tr-TR" sz="1600" dirty="0">
                <a:latin typeface="Calibri" panose="020F0502020204030204" pitchFamily="34" charset="0"/>
                <a:cs typeface="Calibri" panose="020F0502020204030204" pitchFamily="34" charset="0"/>
              </a:rPr>
              <a:t> gurme kimliği ile bilinir. Şef değildir fakat tüm zamanların en ilham verici yemek yazarlarındandır.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Physiology</a:t>
            </a:r>
            <a:r>
              <a:rPr lang="tr-TR" sz="1600" dirty="0">
                <a:latin typeface="Calibri" panose="020F0502020204030204" pitchFamily="34" charset="0"/>
                <a:cs typeface="Calibri" panose="020F0502020204030204" pitchFamily="34" charset="0"/>
              </a:rPr>
              <a:t> of </a:t>
            </a:r>
            <a:r>
              <a:rPr lang="tr-TR" sz="1600" dirty="0" err="1">
                <a:latin typeface="Calibri" panose="020F0502020204030204" pitchFamily="34" charset="0"/>
                <a:cs typeface="Calibri" panose="020F0502020204030204" pitchFamily="34" charset="0"/>
              </a:rPr>
              <a:t>Taste</a:t>
            </a:r>
            <a:r>
              <a:rPr lang="tr-TR" sz="1600" dirty="0">
                <a:latin typeface="Calibri" panose="020F0502020204030204" pitchFamily="34" charset="0"/>
                <a:cs typeface="Calibri" panose="020F0502020204030204" pitchFamily="34" charset="0"/>
              </a:rPr>
              <a:t>” kitabının yazarıdır</a:t>
            </a:r>
            <a:r>
              <a:rPr lang="tr-TR" sz="1600" dirty="0" smtClean="0">
                <a:latin typeface="Calibri" panose="020F0502020204030204" pitchFamily="34" charset="0"/>
                <a:cs typeface="Calibri" panose="020F0502020204030204" pitchFamily="34" charset="0"/>
              </a:rPr>
              <a:t>.</a:t>
            </a:r>
            <a:endParaRPr lang="tr-TR" sz="1600" dirty="0" smtClean="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	</a:t>
            </a:r>
            <a:r>
              <a:rPr lang="tr-TR" sz="1600" dirty="0" smtClean="0">
                <a:latin typeface="Calibri" panose="020F0502020204030204" pitchFamily="34" charset="0"/>
                <a:cs typeface="Calibri" panose="020F0502020204030204" pitchFamily="34" charset="0"/>
              </a:rPr>
              <a:t>1825 yılında </a:t>
            </a:r>
            <a:r>
              <a:rPr lang="tr-TR" sz="1600" dirty="0" err="1" smtClean="0">
                <a:latin typeface="Calibri" panose="020F0502020204030204" pitchFamily="34" charset="0"/>
                <a:cs typeface="Calibri" panose="020F0502020204030204" pitchFamily="34" charset="0"/>
              </a:rPr>
              <a:t>Brillat</a:t>
            </a:r>
            <a:r>
              <a:rPr lang="tr-TR" sz="1600" dirty="0" smtClean="0">
                <a:latin typeface="Calibri" panose="020F0502020204030204" pitchFamily="34" charset="0"/>
                <a:cs typeface="Calibri" panose="020F0502020204030204" pitchFamily="34" charset="0"/>
              </a:rPr>
              <a:t> </a:t>
            </a:r>
            <a:r>
              <a:rPr lang="tr-TR" sz="1600" dirty="0" err="1" smtClean="0">
                <a:latin typeface="Calibri" panose="020F0502020204030204" pitchFamily="34" charset="0"/>
                <a:cs typeface="Calibri" panose="020F0502020204030204" pitchFamily="34" charset="0"/>
              </a:rPr>
              <a:t>Savarin</a:t>
            </a:r>
            <a:r>
              <a:rPr lang="tr-TR" sz="1600" dirty="0" smtClean="0">
                <a:latin typeface="Calibri" panose="020F0502020204030204" pitchFamily="34" charset="0"/>
                <a:cs typeface="Calibri" panose="020F0502020204030204" pitchFamily="34" charset="0"/>
              </a:rPr>
              <a:t> birinci sınıf restoranların kullandığı menüyü;</a:t>
            </a:r>
          </a:p>
          <a:p>
            <a:r>
              <a:rPr lang="tr-TR" sz="1600" dirty="0" smtClean="0">
                <a:latin typeface="Calibri" panose="020F0502020204030204" pitchFamily="34" charset="0"/>
                <a:cs typeface="Calibri" panose="020F0502020204030204" pitchFamily="34" charset="0"/>
              </a:rPr>
              <a:t>-12 çorba</a:t>
            </a:r>
          </a:p>
          <a:p>
            <a:r>
              <a:rPr lang="tr-TR" sz="1600" dirty="0" smtClean="0">
                <a:latin typeface="Calibri" panose="020F0502020204030204" pitchFamily="34" charset="0"/>
                <a:cs typeface="Calibri" panose="020F0502020204030204" pitchFamily="34" charset="0"/>
              </a:rPr>
              <a:t>-24 çeşit yan yiyecek (iştah açıcı)</a:t>
            </a:r>
          </a:p>
          <a:p>
            <a:r>
              <a:rPr lang="tr-TR" sz="1600" dirty="0" smtClean="0">
                <a:latin typeface="Calibri" panose="020F0502020204030204" pitchFamily="34" charset="0"/>
                <a:cs typeface="Calibri" panose="020F0502020204030204" pitchFamily="34" charset="0"/>
              </a:rPr>
              <a:t>-Sığır etinden oluşan 15 veya 20 çeşit giriş yiyeceği</a:t>
            </a:r>
          </a:p>
          <a:p>
            <a:r>
              <a:rPr lang="tr-TR" sz="1600" dirty="0" smtClean="0">
                <a:latin typeface="Calibri" panose="020F0502020204030204" pitchFamily="34" charset="0"/>
                <a:cs typeface="Calibri" panose="020F0502020204030204" pitchFamily="34" charset="0"/>
              </a:rPr>
              <a:t>-Koyun etinden oluşan 20 çeşit giriş yiyeceği</a:t>
            </a:r>
          </a:p>
          <a:p>
            <a:r>
              <a:rPr lang="tr-TR" sz="1600" dirty="0" smtClean="0">
                <a:latin typeface="Calibri" panose="020F0502020204030204" pitchFamily="34" charset="0"/>
                <a:cs typeface="Calibri" panose="020F0502020204030204" pitchFamily="34" charset="0"/>
              </a:rPr>
              <a:t>-Dana etinden oluşan 15-20 çeşit giriş yiyeceği</a:t>
            </a:r>
          </a:p>
          <a:p>
            <a:r>
              <a:rPr lang="tr-TR" sz="1600" dirty="0" smtClean="0">
                <a:latin typeface="Calibri" panose="020F0502020204030204" pitchFamily="34" charset="0"/>
                <a:cs typeface="Calibri" panose="020F0502020204030204" pitchFamily="34" charset="0"/>
              </a:rPr>
              <a:t>-Tavuk etinden oluşan 30 çeşit giriş yiyeceği</a:t>
            </a:r>
          </a:p>
          <a:p>
            <a:r>
              <a:rPr lang="tr-TR" sz="1600" dirty="0" smtClean="0">
                <a:latin typeface="Calibri" panose="020F0502020204030204" pitchFamily="34" charset="0"/>
                <a:cs typeface="Calibri" panose="020F0502020204030204" pitchFamily="34" charset="0"/>
              </a:rPr>
              <a:t>-Sebze yanlı 50 çeşit yiyecek</a:t>
            </a:r>
          </a:p>
          <a:p>
            <a:r>
              <a:rPr lang="tr-TR" sz="1600" dirty="0" smtClean="0">
                <a:latin typeface="Calibri" panose="020F0502020204030204" pitchFamily="34" charset="0"/>
                <a:cs typeface="Calibri" panose="020F0502020204030204" pitchFamily="34" charset="0"/>
              </a:rPr>
              <a:t>-50 çeşit tatlıdan oluşan bir menü olarak tanımladı.</a:t>
            </a:r>
          </a:p>
          <a:p>
            <a:r>
              <a:rPr lang="tr-TR" sz="1600" dirty="0" err="1" smtClean="0">
                <a:solidFill>
                  <a:srgbClr val="C00000"/>
                </a:solidFill>
                <a:latin typeface="Calibri" panose="020F0502020204030204" pitchFamily="34" charset="0"/>
                <a:cs typeface="Calibri" panose="020F0502020204030204" pitchFamily="34" charset="0"/>
              </a:rPr>
              <a:t>Antonin</a:t>
            </a:r>
            <a:r>
              <a:rPr lang="tr-TR" sz="1600" dirty="0" smtClean="0">
                <a:solidFill>
                  <a:srgbClr val="C00000"/>
                </a:solidFill>
                <a:latin typeface="Calibri" panose="020F0502020204030204" pitchFamily="34" charset="0"/>
                <a:cs typeface="Calibri" panose="020F0502020204030204" pitchFamily="34" charset="0"/>
              </a:rPr>
              <a:t> </a:t>
            </a:r>
            <a:r>
              <a:rPr lang="tr-TR" sz="1600" dirty="0" err="1" smtClean="0">
                <a:solidFill>
                  <a:srgbClr val="C00000"/>
                </a:solidFill>
                <a:latin typeface="Calibri" panose="020F0502020204030204" pitchFamily="34" charset="0"/>
                <a:cs typeface="Calibri" panose="020F0502020204030204" pitchFamily="34" charset="0"/>
              </a:rPr>
              <a:t>Careme</a:t>
            </a:r>
            <a:endParaRPr lang="tr-TR" sz="1600" dirty="0" smtClean="0">
              <a:solidFill>
                <a:srgbClr val="C00000"/>
              </a:solidFill>
              <a:latin typeface="Calibri" panose="020F0502020204030204" pitchFamily="34" charset="0"/>
              <a:cs typeface="Calibri" panose="020F0502020204030204" pitchFamily="34" charset="0"/>
            </a:endParaRPr>
          </a:p>
          <a:p>
            <a:r>
              <a:rPr lang="tr-TR" sz="1600" dirty="0" smtClean="0">
                <a:latin typeface="Calibri" panose="020F0502020204030204" pitchFamily="34" charset="0"/>
                <a:cs typeface="Calibri" panose="020F0502020204030204" pitchFamily="34" charset="0"/>
              </a:rPr>
              <a:t>	Hamur </a:t>
            </a:r>
            <a:r>
              <a:rPr lang="tr-TR" sz="1600" dirty="0">
                <a:latin typeface="Calibri" panose="020F0502020204030204" pitchFamily="34" charset="0"/>
                <a:cs typeface="Calibri" panose="020F0502020204030204" pitchFamily="34" charset="0"/>
              </a:rPr>
              <a:t>işleri dışında </a:t>
            </a:r>
            <a:r>
              <a:rPr lang="tr-TR" sz="1600" dirty="0" err="1">
                <a:latin typeface="Calibri" panose="020F0502020204030204" pitchFamily="34" charset="0"/>
                <a:cs typeface="Calibri" panose="020F0502020204030204" pitchFamily="34" charset="0"/>
              </a:rPr>
              <a:t>espagnole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velouté</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allemande</a:t>
            </a:r>
            <a:r>
              <a:rPr lang="tr-TR" sz="1600" dirty="0">
                <a:latin typeface="Calibri" panose="020F0502020204030204" pitchFamily="34" charset="0"/>
                <a:cs typeface="Calibri" panose="020F0502020204030204" pitchFamily="34" charset="0"/>
              </a:rPr>
              <a:t>, ve </a:t>
            </a:r>
            <a:r>
              <a:rPr lang="tr-TR" sz="1600" dirty="0" err="1">
                <a:latin typeface="Calibri" panose="020F0502020204030204" pitchFamily="34" charset="0"/>
                <a:cs typeface="Calibri" panose="020F0502020204030204" pitchFamily="34" charset="0"/>
              </a:rPr>
              <a:t>béchamel</a:t>
            </a:r>
            <a:r>
              <a:rPr lang="tr-TR" sz="1600" dirty="0">
                <a:latin typeface="Calibri" panose="020F0502020204030204" pitchFamily="34" charset="0"/>
                <a:cs typeface="Calibri" panose="020F0502020204030204" pitchFamily="34" charset="0"/>
              </a:rPr>
              <a:t> sosların Fransız mutfağın dört basit sosu olduğunu belirledi</a:t>
            </a:r>
            <a:r>
              <a:rPr lang="tr-TR" sz="1600" dirty="0" smtClean="0">
                <a:latin typeface="Calibri" panose="020F0502020204030204" pitchFamily="34" charset="0"/>
                <a:cs typeface="Calibri" panose="020F0502020204030204" pitchFamily="34" charset="0"/>
              </a:rPr>
              <a:t>.</a:t>
            </a:r>
          </a:p>
          <a:p>
            <a:r>
              <a:rPr lang="tr-TR" sz="1600" dirty="0" smtClean="0">
                <a:latin typeface="Calibri" panose="020F0502020204030204" pitchFamily="34" charset="0"/>
                <a:cs typeface="Calibri" panose="020F0502020204030204" pitchFamily="34" charset="0"/>
              </a:rPr>
              <a:t>	1820'lerde </a:t>
            </a:r>
            <a:r>
              <a:rPr lang="tr-TR" sz="1600" dirty="0" err="1">
                <a:latin typeface="Calibri" panose="020F0502020204030204" pitchFamily="34" charset="0"/>
                <a:cs typeface="Calibri" panose="020F0502020204030204" pitchFamily="34" charset="0"/>
              </a:rPr>
              <a:t>Carâme</a:t>
            </a:r>
            <a:r>
              <a:rPr lang="tr-TR" sz="1600" dirty="0">
                <a:latin typeface="Calibri" panose="020F0502020204030204" pitchFamily="34" charset="0"/>
                <a:cs typeface="Calibri" panose="020F0502020204030204" pitchFamily="34" charset="0"/>
              </a:rPr>
              <a:t> yeni kömür yakmayan fırınlarla </a:t>
            </a:r>
            <a:r>
              <a:rPr lang="tr-TR" sz="1600" dirty="0" err="1">
                <a:latin typeface="Calibri" panose="020F0502020204030204" pitchFamily="34" charset="0"/>
                <a:cs typeface="Calibri" panose="020F0502020204030204" pitchFamily="34" charset="0"/>
              </a:rPr>
              <a:t>soufflé</a:t>
            </a:r>
            <a:r>
              <a:rPr lang="tr-TR" sz="1600" dirty="0">
                <a:latin typeface="Calibri" panose="020F0502020204030204" pitchFamily="34" charset="0"/>
                <a:cs typeface="Calibri" panose="020F0502020204030204" pitchFamily="34" charset="0"/>
              </a:rPr>
              <a:t> yapan ilk pastacı oldu. Yüzlerce </a:t>
            </a:r>
            <a:r>
              <a:rPr lang="tr-TR" sz="1600" dirty="0" err="1">
                <a:latin typeface="Calibri" panose="020F0502020204030204" pitchFamily="34" charset="0"/>
                <a:cs typeface="Calibri" panose="020F0502020204030204" pitchFamily="34" charset="0"/>
              </a:rPr>
              <a:t>soufflé</a:t>
            </a:r>
            <a:r>
              <a:rPr lang="tr-TR" sz="1600" dirty="0">
                <a:latin typeface="Calibri" panose="020F0502020204030204" pitchFamily="34" charset="0"/>
                <a:cs typeface="Calibri" panose="020F0502020204030204" pitchFamily="34" charset="0"/>
              </a:rPr>
              <a:t> tarifi yarattı. </a:t>
            </a:r>
            <a:r>
              <a:rPr lang="tr-TR" sz="1600" dirty="0" err="1">
                <a:latin typeface="Calibri" panose="020F0502020204030204" pitchFamily="34" charset="0"/>
                <a:cs typeface="Calibri" panose="020F0502020204030204" pitchFamily="34" charset="0"/>
              </a:rPr>
              <a:t>Soufflé</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Rothschild</a:t>
            </a:r>
            <a:r>
              <a:rPr lang="tr-TR" sz="1600" dirty="0">
                <a:latin typeface="Calibri" panose="020F0502020204030204" pitchFamily="34" charset="0"/>
                <a:cs typeface="Calibri" panose="020F0502020204030204" pitchFamily="34" charset="0"/>
              </a:rPr>
              <a:t> altın içeren </a:t>
            </a:r>
            <a:r>
              <a:rPr lang="tr-TR" sz="1600" dirty="0" err="1">
                <a:latin typeface="Calibri" panose="020F0502020204030204" pitchFamily="34" charset="0"/>
                <a:cs typeface="Calibri" panose="020F0502020204030204" pitchFamily="34" charset="0"/>
              </a:rPr>
              <a:t>Danziger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Goldwasser</a:t>
            </a:r>
            <a:r>
              <a:rPr lang="tr-TR" sz="1600" dirty="0">
                <a:latin typeface="Calibri" panose="020F0502020204030204" pitchFamily="34" charset="0"/>
                <a:cs typeface="Calibri" panose="020F0502020204030204" pitchFamily="34" charset="0"/>
              </a:rPr>
              <a:t> liköründe yumuşatılmış meyve şekerlemeler ile tatlandırılmış hafif pasta kreması ile yapılırdı</a:t>
            </a:r>
            <a:r>
              <a:rPr lang="tr-TR" sz="1600" dirty="0" smtClean="0">
                <a:latin typeface="Calibri" panose="020F0502020204030204" pitchFamily="34" charset="0"/>
                <a:cs typeface="Calibri" panose="020F0502020204030204" pitchFamily="34" charset="0"/>
              </a:rPr>
              <a:t>.</a:t>
            </a:r>
          </a:p>
          <a:p>
            <a:r>
              <a:rPr lang="tr-TR" sz="1600" dirty="0" err="1" smtClean="0">
                <a:solidFill>
                  <a:srgbClr val="C00000"/>
                </a:solidFill>
                <a:latin typeface="Calibri" panose="020F0502020204030204" pitchFamily="34" charset="0"/>
                <a:cs typeface="Calibri" panose="020F0502020204030204" pitchFamily="34" charset="0"/>
              </a:rPr>
              <a:t>Auguste</a:t>
            </a:r>
            <a:r>
              <a:rPr lang="tr-TR" sz="1600" dirty="0" smtClean="0">
                <a:solidFill>
                  <a:srgbClr val="C00000"/>
                </a:solidFill>
                <a:latin typeface="Calibri" panose="020F0502020204030204" pitchFamily="34" charset="0"/>
                <a:cs typeface="Calibri" panose="020F0502020204030204" pitchFamily="34" charset="0"/>
              </a:rPr>
              <a:t> </a:t>
            </a:r>
            <a:r>
              <a:rPr lang="tr-TR" sz="1600" dirty="0" err="1" smtClean="0">
                <a:solidFill>
                  <a:srgbClr val="C00000"/>
                </a:solidFill>
                <a:latin typeface="Calibri" panose="020F0502020204030204" pitchFamily="34" charset="0"/>
                <a:cs typeface="Calibri" panose="020F0502020204030204" pitchFamily="34" charset="0"/>
              </a:rPr>
              <a:t>Escoffier</a:t>
            </a:r>
            <a:endParaRPr lang="tr-TR" sz="1600" dirty="0" smtClean="0">
              <a:solidFill>
                <a:srgbClr val="C00000"/>
              </a:solidFill>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Lüks otellerin ince mutfağını sistemleştirdi, muasırlaştırdı ve profesyonelleştirdi. İtibarlı otellerde ve restoranlarda, artık klasik olarak sayılan, birçok tarif icat ederek dünya çapında </a:t>
            </a:r>
            <a:r>
              <a:rPr lang="tr-TR" sz="1600" dirty="0" err="1">
                <a:latin typeface="Calibri" panose="020F0502020204030204" pitchFamily="34" charset="0"/>
                <a:cs typeface="Calibri" panose="020F0502020204030204" pitchFamily="34" charset="0"/>
              </a:rPr>
              <a:t>fransız</a:t>
            </a:r>
            <a:r>
              <a:rPr lang="tr-TR" sz="1600" dirty="0">
                <a:latin typeface="Calibri" panose="020F0502020204030204" pitchFamily="34" charset="0"/>
                <a:cs typeface="Calibri" panose="020F0502020204030204" pitchFamily="34" charset="0"/>
              </a:rPr>
              <a:t> mutfağını tanıtmıştır. Yemek muharrir eserleri sonraki nesillere tesir etmiştir.</a:t>
            </a:r>
            <a:endParaRPr lang="tr-TR" sz="1600" dirty="0" smtClean="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	</a:t>
            </a:r>
            <a:r>
              <a:rPr lang="tr-TR" sz="1600" dirty="0" smtClean="0">
                <a:latin typeface="Calibri" panose="020F0502020204030204" pitchFamily="34" charset="0"/>
                <a:cs typeface="Calibri" panose="020F0502020204030204" pitchFamily="34" charset="0"/>
              </a:rPr>
              <a:t>1800 yılının sonuna doğru New York’ta </a:t>
            </a:r>
            <a:r>
              <a:rPr lang="tr-TR" sz="1600" dirty="0" err="1" smtClean="0">
                <a:latin typeface="Calibri" panose="020F0502020204030204" pitchFamily="34" charset="0"/>
                <a:cs typeface="Calibri" panose="020F0502020204030204" pitchFamily="34" charset="0"/>
              </a:rPr>
              <a:t>Delmonica</a:t>
            </a:r>
            <a:r>
              <a:rPr lang="tr-TR" sz="1600" dirty="0" smtClean="0">
                <a:latin typeface="Calibri" panose="020F0502020204030204" pitchFamily="34" charset="0"/>
                <a:cs typeface="Calibri" panose="020F0502020204030204" pitchFamily="34" charset="0"/>
              </a:rPr>
              <a:t> </a:t>
            </a:r>
            <a:r>
              <a:rPr lang="tr-TR" sz="1600" dirty="0" err="1" smtClean="0">
                <a:latin typeface="Calibri" panose="020F0502020204030204" pitchFamily="34" charset="0"/>
                <a:cs typeface="Calibri" panose="020F0502020204030204" pitchFamily="34" charset="0"/>
              </a:rPr>
              <a:t>Restoranı’nın</a:t>
            </a:r>
            <a:r>
              <a:rPr lang="tr-TR" sz="1600" dirty="0" smtClean="0">
                <a:latin typeface="Calibri" panose="020F0502020204030204" pitchFamily="34" charset="0"/>
                <a:cs typeface="Calibri" panose="020F0502020204030204" pitchFamily="34" charset="0"/>
              </a:rPr>
              <a:t> şefi Charles </a:t>
            </a:r>
            <a:r>
              <a:rPr lang="tr-TR" sz="1600" dirty="0" err="1" smtClean="0">
                <a:latin typeface="Calibri" panose="020F0502020204030204" pitchFamily="34" charset="0"/>
                <a:cs typeface="Calibri" panose="020F0502020204030204" pitchFamily="34" charset="0"/>
              </a:rPr>
              <a:t>Ranhofer</a:t>
            </a:r>
            <a:r>
              <a:rPr lang="tr-TR" sz="1600" dirty="0" smtClean="0">
                <a:latin typeface="Calibri" panose="020F0502020204030204" pitchFamily="34" charset="0"/>
                <a:cs typeface="Calibri" panose="020F0502020204030204" pitchFamily="34" charset="0"/>
              </a:rPr>
              <a:t>, 1920 yılında yayınlanan </a:t>
            </a:r>
            <a:r>
              <a:rPr lang="tr-TR" sz="1600" dirty="0" err="1" smtClean="0">
                <a:latin typeface="Calibri" panose="020F0502020204030204" pitchFamily="34" charset="0"/>
                <a:cs typeface="Calibri" panose="020F0502020204030204" pitchFamily="34" charset="0"/>
              </a:rPr>
              <a:t>Epicurean</a:t>
            </a:r>
            <a:r>
              <a:rPr lang="tr-TR" sz="1600" dirty="0" smtClean="0">
                <a:latin typeface="Calibri" panose="020F0502020204030204" pitchFamily="34" charset="0"/>
                <a:cs typeface="Calibri" panose="020F0502020204030204" pitchFamily="34" charset="0"/>
              </a:rPr>
              <a:t> adlı bilimsel araştırmasında menüde yer alan yiyecekleri 9 bölümde sınıflamıştır.</a:t>
            </a:r>
            <a:endParaRPr lang="tr-T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9977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770572510"/>
              </p:ext>
            </p:extLst>
          </p:nvPr>
        </p:nvGraphicFramePr>
        <p:xfrm>
          <a:off x="611560" y="548675"/>
          <a:ext cx="7992888" cy="5832660"/>
        </p:xfrm>
        <a:graphic>
          <a:graphicData uri="http://schemas.openxmlformats.org/drawingml/2006/table">
            <a:tbl>
              <a:tblPr firstRow="1" bandRow="1">
                <a:tableStyleId>{5940675A-B579-460E-94D1-54222C63F5DA}</a:tableStyleId>
              </a:tblPr>
              <a:tblGrid>
                <a:gridCol w="3996444">
                  <a:extLst>
                    <a:ext uri="{9D8B030D-6E8A-4147-A177-3AD203B41FA5}">
                      <a16:colId xmlns:a16="http://schemas.microsoft.com/office/drawing/2014/main" val="1851483656"/>
                    </a:ext>
                  </a:extLst>
                </a:gridCol>
                <a:gridCol w="3996444">
                  <a:extLst>
                    <a:ext uri="{9D8B030D-6E8A-4147-A177-3AD203B41FA5}">
                      <a16:colId xmlns:a16="http://schemas.microsoft.com/office/drawing/2014/main" val="3103120254"/>
                    </a:ext>
                  </a:extLst>
                </a:gridCol>
              </a:tblGrid>
              <a:tr h="388844">
                <a:tc>
                  <a:txBody>
                    <a:bodyPr/>
                    <a:lstStyle/>
                    <a:p>
                      <a:r>
                        <a:rPr lang="tr-TR" dirty="0" smtClean="0">
                          <a:solidFill>
                            <a:srgbClr val="C00000"/>
                          </a:solidFill>
                          <a:latin typeface="Calibri" panose="020F0502020204030204" pitchFamily="34" charset="0"/>
                          <a:cs typeface="Calibri" panose="020F0502020204030204" pitchFamily="34" charset="0"/>
                        </a:rPr>
                        <a:t>KLASİK</a:t>
                      </a:r>
                      <a:r>
                        <a:rPr lang="tr-TR" baseline="0" dirty="0" smtClean="0">
                          <a:solidFill>
                            <a:srgbClr val="C00000"/>
                          </a:solidFill>
                          <a:latin typeface="Calibri" panose="020F0502020204030204" pitchFamily="34" charset="0"/>
                          <a:cs typeface="Calibri" panose="020F0502020204030204" pitchFamily="34" charset="0"/>
                        </a:rPr>
                        <a:t> MENÜ</a:t>
                      </a:r>
                      <a:endParaRPr lang="tr-TR" dirty="0">
                        <a:solidFill>
                          <a:srgbClr val="C00000"/>
                        </a:solidFill>
                        <a:latin typeface="Calibri" panose="020F0502020204030204" pitchFamily="34" charset="0"/>
                        <a:cs typeface="Calibri" panose="020F0502020204030204" pitchFamily="34" charset="0"/>
                      </a:endParaRPr>
                    </a:p>
                  </a:txBody>
                  <a:tcPr/>
                </a:tc>
                <a:tc>
                  <a:txBody>
                    <a:bodyPr/>
                    <a:lstStyle/>
                    <a:p>
                      <a:r>
                        <a:rPr lang="tr-TR" dirty="0" smtClean="0">
                          <a:solidFill>
                            <a:srgbClr val="C00000"/>
                          </a:solidFill>
                          <a:latin typeface="Calibri" panose="020F0502020204030204" pitchFamily="34" charset="0"/>
                          <a:cs typeface="Calibri" panose="020F0502020204030204" pitchFamily="34" charset="0"/>
                        </a:rPr>
                        <a:t>MODERN MENÜ</a:t>
                      </a:r>
                      <a:endParaRPr lang="tr-TR" dirty="0">
                        <a:solidFill>
                          <a:srgbClr val="C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83223530"/>
                  </a:ext>
                </a:extLst>
              </a:tr>
              <a:tr h="388844">
                <a:tc>
                  <a:txBody>
                    <a:bodyPr/>
                    <a:lstStyle/>
                    <a:p>
                      <a:r>
                        <a:rPr lang="tr-TR" dirty="0" smtClean="0">
                          <a:latin typeface="Calibri" panose="020F0502020204030204" pitchFamily="34" charset="0"/>
                          <a:cs typeface="Calibri" panose="020F0502020204030204" pitchFamily="34" charset="0"/>
                        </a:rPr>
                        <a:t>1-Soğuk ordövrler</a:t>
                      </a:r>
                      <a:endParaRPr lang="tr-TR" dirty="0">
                        <a:latin typeface="Calibri" panose="020F0502020204030204" pitchFamily="34" charset="0"/>
                        <a:cs typeface="Calibri" panose="020F0502020204030204" pitchFamily="34" charset="0"/>
                      </a:endParaRPr>
                    </a:p>
                  </a:txBody>
                  <a:tcPr/>
                </a:tc>
                <a:tc>
                  <a:txBody>
                    <a:bodyPr/>
                    <a:lstStyle/>
                    <a:p>
                      <a:r>
                        <a:rPr lang="tr-TR" dirty="0" smtClean="0">
                          <a:latin typeface="Calibri" panose="020F0502020204030204" pitchFamily="34" charset="0"/>
                          <a:cs typeface="Calibri" panose="020F0502020204030204" pitchFamily="34" charset="0"/>
                        </a:rPr>
                        <a:t>1-Soğuk ordövrler</a:t>
                      </a:r>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44054323"/>
                  </a:ext>
                </a:extLst>
              </a:tr>
              <a:tr h="388844">
                <a:tc>
                  <a:txBody>
                    <a:bodyPr/>
                    <a:lstStyle/>
                    <a:p>
                      <a:r>
                        <a:rPr lang="tr-TR" dirty="0" smtClean="0">
                          <a:latin typeface="Calibri" panose="020F0502020204030204" pitchFamily="34" charset="0"/>
                          <a:cs typeface="Calibri" panose="020F0502020204030204" pitchFamily="34" charset="0"/>
                        </a:rPr>
                        <a:t>2-Çorbalar</a:t>
                      </a:r>
                      <a:endParaRPr lang="tr-TR" dirty="0">
                        <a:latin typeface="Calibri" panose="020F0502020204030204" pitchFamily="34" charset="0"/>
                        <a:cs typeface="Calibri" panose="020F0502020204030204" pitchFamily="34" charset="0"/>
                      </a:endParaRPr>
                    </a:p>
                  </a:txBody>
                  <a:tcPr/>
                </a:tc>
                <a:tc>
                  <a:txBody>
                    <a:bodyPr/>
                    <a:lstStyle/>
                    <a:p>
                      <a:r>
                        <a:rPr lang="tr-TR" dirty="0" smtClean="0">
                          <a:latin typeface="Calibri" panose="020F0502020204030204" pitchFamily="34" charset="0"/>
                          <a:cs typeface="Calibri" panose="020F0502020204030204" pitchFamily="34" charset="0"/>
                        </a:rPr>
                        <a:t>2-Çorbalar</a:t>
                      </a:r>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35428018"/>
                  </a:ext>
                </a:extLst>
              </a:tr>
              <a:tr h="388844">
                <a:tc>
                  <a:txBody>
                    <a:bodyPr/>
                    <a:lstStyle/>
                    <a:p>
                      <a:r>
                        <a:rPr lang="tr-TR" dirty="0" smtClean="0">
                          <a:latin typeface="Calibri" panose="020F0502020204030204" pitchFamily="34" charset="0"/>
                          <a:cs typeface="Calibri" panose="020F0502020204030204" pitchFamily="34" charset="0"/>
                        </a:rPr>
                        <a:t>3-Sıcak ordövrler</a:t>
                      </a:r>
                      <a:endParaRPr lang="tr-TR" dirty="0">
                        <a:latin typeface="Calibri" panose="020F0502020204030204" pitchFamily="34" charset="0"/>
                        <a:cs typeface="Calibri" panose="020F0502020204030204" pitchFamily="34" charset="0"/>
                      </a:endParaRPr>
                    </a:p>
                  </a:txBody>
                  <a:tcPr/>
                </a:tc>
                <a:tc>
                  <a:txBody>
                    <a:bodyPr/>
                    <a:lstStyle/>
                    <a:p>
                      <a:r>
                        <a:rPr lang="tr-TR" dirty="0" smtClean="0">
                          <a:latin typeface="Calibri" panose="020F0502020204030204" pitchFamily="34" charset="0"/>
                          <a:cs typeface="Calibri" panose="020F0502020204030204" pitchFamily="34" charset="0"/>
                        </a:rPr>
                        <a:t>3-Sıcak ordövrler</a:t>
                      </a:r>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29954522"/>
                  </a:ext>
                </a:extLst>
              </a:tr>
              <a:tr h="388844">
                <a:tc>
                  <a:txBody>
                    <a:bodyPr/>
                    <a:lstStyle/>
                    <a:p>
                      <a:r>
                        <a:rPr lang="tr-TR" dirty="0" smtClean="0">
                          <a:latin typeface="Calibri" panose="020F0502020204030204" pitchFamily="34" charset="0"/>
                          <a:cs typeface="Calibri" panose="020F0502020204030204" pitchFamily="34" charset="0"/>
                        </a:rPr>
                        <a:t>4-Balıklar</a:t>
                      </a:r>
                      <a:endParaRPr lang="tr-TR" dirty="0">
                        <a:latin typeface="Calibri" panose="020F0502020204030204" pitchFamily="34" charset="0"/>
                        <a:cs typeface="Calibri" panose="020F0502020204030204" pitchFamily="34" charset="0"/>
                      </a:endParaRPr>
                    </a:p>
                  </a:txBody>
                  <a:tcPr/>
                </a:tc>
                <a:tc>
                  <a:txBody>
                    <a:bodyPr/>
                    <a:lstStyle/>
                    <a:p>
                      <a:r>
                        <a:rPr lang="tr-TR" dirty="0" smtClean="0">
                          <a:latin typeface="Calibri" panose="020F0502020204030204" pitchFamily="34" charset="0"/>
                          <a:cs typeface="Calibri" panose="020F0502020204030204" pitchFamily="34" charset="0"/>
                        </a:rPr>
                        <a:t>4-Balıklar</a:t>
                      </a:r>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5352360"/>
                  </a:ext>
                </a:extLst>
              </a:tr>
              <a:tr h="388844">
                <a:tc>
                  <a:txBody>
                    <a:bodyPr/>
                    <a:lstStyle/>
                    <a:p>
                      <a:r>
                        <a:rPr lang="tr-TR" dirty="0" smtClean="0">
                          <a:latin typeface="Calibri" panose="020F0502020204030204" pitchFamily="34" charset="0"/>
                          <a:cs typeface="Calibri" panose="020F0502020204030204" pitchFamily="34" charset="0"/>
                        </a:rPr>
                        <a:t>5-Et yemekleri</a:t>
                      </a:r>
                      <a:endParaRPr lang="tr-TR" dirty="0">
                        <a:latin typeface="Calibri" panose="020F0502020204030204" pitchFamily="34" charset="0"/>
                        <a:cs typeface="Calibri" panose="020F0502020204030204" pitchFamily="34" charset="0"/>
                      </a:endParaRPr>
                    </a:p>
                  </a:txBody>
                  <a:tcPr/>
                </a:tc>
                <a:tc rowSpan="3">
                  <a:txBody>
                    <a:bodyPr/>
                    <a:lstStyle/>
                    <a:p>
                      <a:r>
                        <a:rPr lang="tr-TR" dirty="0" smtClean="0">
                          <a:latin typeface="Calibri" panose="020F0502020204030204" pitchFamily="34" charset="0"/>
                          <a:cs typeface="Calibri" panose="020F0502020204030204" pitchFamily="34" charset="0"/>
                        </a:rPr>
                        <a:t>5,6</a:t>
                      </a:r>
                      <a:r>
                        <a:rPr lang="tr-TR" baseline="0" dirty="0" smtClean="0">
                          <a:latin typeface="Calibri" panose="020F0502020204030204" pitchFamily="34" charset="0"/>
                          <a:cs typeface="Calibri" panose="020F0502020204030204" pitchFamily="34" charset="0"/>
                        </a:rPr>
                        <a:t> ve 7.</a:t>
                      </a:r>
                      <a:endParaRPr lang="tr-TR" dirty="0" smtClean="0">
                        <a:latin typeface="Calibri" panose="020F0502020204030204" pitchFamily="34" charset="0"/>
                        <a:cs typeface="Calibri" panose="020F0502020204030204" pitchFamily="34" charset="0"/>
                      </a:endParaRPr>
                    </a:p>
                    <a:p>
                      <a:r>
                        <a:rPr lang="tr-TR" dirty="0" smtClean="0">
                          <a:latin typeface="Calibri" panose="020F0502020204030204" pitchFamily="34" charset="0"/>
                          <a:cs typeface="Calibri" panose="020F0502020204030204" pitchFamily="34" charset="0"/>
                        </a:rPr>
                        <a:t>Ana yemek (Sebze ve salata ile)</a:t>
                      </a:r>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0149403"/>
                  </a:ext>
                </a:extLst>
              </a:tr>
              <a:tr h="388844">
                <a:tc>
                  <a:txBody>
                    <a:bodyPr/>
                    <a:lstStyle/>
                    <a:p>
                      <a:r>
                        <a:rPr lang="tr-TR" dirty="0" smtClean="0">
                          <a:latin typeface="Calibri" panose="020F0502020204030204" pitchFamily="34" charset="0"/>
                          <a:cs typeface="Calibri" panose="020F0502020204030204" pitchFamily="34" charset="0"/>
                        </a:rPr>
                        <a:t>6-Sıcak antreler</a:t>
                      </a:r>
                      <a:endParaRPr lang="tr-TR" dirty="0">
                        <a:latin typeface="Calibri" panose="020F0502020204030204" pitchFamily="34" charset="0"/>
                        <a:cs typeface="Calibri" panose="020F0502020204030204" pitchFamily="34" charset="0"/>
                      </a:endParaRPr>
                    </a:p>
                  </a:txBody>
                  <a:tcPr/>
                </a:tc>
                <a:tc vMerge="1">
                  <a:txBody>
                    <a:bodyPr/>
                    <a:lstStyle/>
                    <a:p>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90424630"/>
                  </a:ext>
                </a:extLst>
              </a:tr>
              <a:tr h="388844">
                <a:tc>
                  <a:txBody>
                    <a:bodyPr/>
                    <a:lstStyle/>
                    <a:p>
                      <a:r>
                        <a:rPr lang="tr-TR" dirty="0" smtClean="0">
                          <a:latin typeface="Calibri" panose="020F0502020204030204" pitchFamily="34" charset="0"/>
                          <a:cs typeface="Calibri" panose="020F0502020204030204" pitchFamily="34" charset="0"/>
                        </a:rPr>
                        <a:t>7-Soğuk antreler</a:t>
                      </a:r>
                      <a:endParaRPr lang="tr-TR" dirty="0">
                        <a:latin typeface="Calibri" panose="020F0502020204030204" pitchFamily="34" charset="0"/>
                        <a:cs typeface="Calibri" panose="020F0502020204030204" pitchFamily="34" charset="0"/>
                      </a:endParaRPr>
                    </a:p>
                  </a:txBody>
                  <a:tcPr/>
                </a:tc>
                <a:tc vMerge="1">
                  <a:txBody>
                    <a:bodyPr/>
                    <a:lstStyle/>
                    <a:p>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3209107"/>
                  </a:ext>
                </a:extLst>
              </a:tr>
              <a:tr h="388844">
                <a:tc>
                  <a:txBody>
                    <a:bodyPr/>
                    <a:lstStyle/>
                    <a:p>
                      <a:r>
                        <a:rPr lang="tr-TR" dirty="0" smtClean="0">
                          <a:latin typeface="Calibri" panose="020F0502020204030204" pitchFamily="34" charset="0"/>
                          <a:cs typeface="Calibri" panose="020F0502020204030204" pitchFamily="34" charset="0"/>
                        </a:rPr>
                        <a:t>8-Şerbetler (Şuruplar)</a:t>
                      </a:r>
                      <a:endParaRPr lang="tr-TR" dirty="0">
                        <a:latin typeface="Calibri" panose="020F0502020204030204" pitchFamily="34" charset="0"/>
                        <a:cs typeface="Calibri" panose="020F0502020204030204" pitchFamily="34" charset="0"/>
                      </a:endParaRPr>
                    </a:p>
                  </a:txBody>
                  <a:tcPr/>
                </a:tc>
                <a:tc>
                  <a:txBody>
                    <a:bodyPr/>
                    <a:lstStyle/>
                    <a:p>
                      <a:r>
                        <a:rPr lang="tr-TR" dirty="0" smtClean="0">
                          <a:latin typeface="Calibri" panose="020F0502020204030204" pitchFamily="34" charset="0"/>
                          <a:cs typeface="Calibri" panose="020F0502020204030204" pitchFamily="34" charset="0"/>
                        </a:rPr>
                        <a:t>Kullanılmamaktadır.</a:t>
                      </a:r>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98025340"/>
                  </a:ext>
                </a:extLst>
              </a:tr>
              <a:tr h="388844">
                <a:tc>
                  <a:txBody>
                    <a:bodyPr/>
                    <a:lstStyle/>
                    <a:p>
                      <a:r>
                        <a:rPr lang="tr-TR" dirty="0" smtClean="0">
                          <a:latin typeface="Calibri" panose="020F0502020204030204" pitchFamily="34" charset="0"/>
                          <a:cs typeface="Calibri" panose="020F0502020204030204" pitchFamily="34" charset="0"/>
                        </a:rPr>
                        <a:t>9-Rotiler (Kızartmalar)</a:t>
                      </a:r>
                      <a:endParaRPr lang="tr-TR" dirty="0">
                        <a:latin typeface="Calibri" panose="020F0502020204030204" pitchFamily="34" charset="0"/>
                        <a:cs typeface="Calibri" panose="020F0502020204030204" pitchFamily="34" charset="0"/>
                      </a:endParaRPr>
                    </a:p>
                  </a:txBody>
                  <a:tcPr/>
                </a:tc>
                <a:tc rowSpan="6">
                  <a:txBody>
                    <a:bodyPr/>
                    <a:lstStyle/>
                    <a:p>
                      <a:r>
                        <a:rPr lang="tr-TR" dirty="0" smtClean="0">
                          <a:latin typeface="Calibri" panose="020F0502020204030204" pitchFamily="34" charset="0"/>
                          <a:cs typeface="Calibri" panose="020F0502020204030204" pitchFamily="34" charset="0"/>
                        </a:rPr>
                        <a:t>9,10,11,12,13</a:t>
                      </a:r>
                      <a:r>
                        <a:rPr lang="tr-TR" baseline="0" dirty="0" smtClean="0">
                          <a:latin typeface="Calibri" panose="020F0502020204030204" pitchFamily="34" charset="0"/>
                          <a:cs typeface="Calibri" panose="020F0502020204030204" pitchFamily="34" charset="0"/>
                        </a:rPr>
                        <a:t> ve 14.</a:t>
                      </a:r>
                    </a:p>
                    <a:p>
                      <a:r>
                        <a:rPr lang="tr-TR" baseline="0" dirty="0" smtClean="0">
                          <a:latin typeface="Calibri" panose="020F0502020204030204" pitchFamily="34" charset="0"/>
                          <a:cs typeface="Calibri" panose="020F0502020204030204" pitchFamily="34" charset="0"/>
                        </a:rPr>
                        <a:t>Tatlı ve </a:t>
                      </a:r>
                      <a:r>
                        <a:rPr lang="tr-TR" baseline="0" dirty="0" err="1" smtClean="0">
                          <a:latin typeface="Calibri" panose="020F0502020204030204" pitchFamily="34" charset="0"/>
                          <a:cs typeface="Calibri" panose="020F0502020204030204" pitchFamily="34" charset="0"/>
                        </a:rPr>
                        <a:t>dessertler</a:t>
                      </a:r>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99401191"/>
                  </a:ext>
                </a:extLst>
              </a:tr>
              <a:tr h="388844">
                <a:tc>
                  <a:txBody>
                    <a:bodyPr/>
                    <a:lstStyle/>
                    <a:p>
                      <a:r>
                        <a:rPr lang="tr-TR" b="0" dirty="0" smtClean="0">
                          <a:latin typeface="Calibri" panose="020F0502020204030204" pitchFamily="34" charset="0"/>
                          <a:cs typeface="Calibri" panose="020F0502020204030204" pitchFamily="34" charset="0"/>
                        </a:rPr>
                        <a:t>10-Salatalar</a:t>
                      </a:r>
                      <a:endParaRPr lang="tr-TR" b="0" dirty="0">
                        <a:latin typeface="Calibri" panose="020F0502020204030204" pitchFamily="34" charset="0"/>
                        <a:cs typeface="Calibri" panose="020F0502020204030204" pitchFamily="34" charset="0"/>
                      </a:endParaRPr>
                    </a:p>
                  </a:txBody>
                  <a:tcPr/>
                </a:tc>
                <a:tc vMerge="1">
                  <a:txBody>
                    <a:bodyPr/>
                    <a:lstStyle/>
                    <a:p>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80031330"/>
                  </a:ext>
                </a:extLst>
              </a:tr>
              <a:tr h="388844">
                <a:tc>
                  <a:txBody>
                    <a:bodyPr/>
                    <a:lstStyle/>
                    <a:p>
                      <a:r>
                        <a:rPr lang="tr-TR" dirty="0" smtClean="0">
                          <a:latin typeface="Calibri" panose="020F0502020204030204" pitchFamily="34" charset="0"/>
                          <a:cs typeface="Calibri" panose="020F0502020204030204" pitchFamily="34" charset="0"/>
                        </a:rPr>
                        <a:t>11-Sebzeler</a:t>
                      </a:r>
                      <a:endParaRPr lang="tr-TR" dirty="0">
                        <a:latin typeface="Calibri" panose="020F0502020204030204" pitchFamily="34" charset="0"/>
                        <a:cs typeface="Calibri" panose="020F0502020204030204" pitchFamily="34" charset="0"/>
                      </a:endParaRPr>
                    </a:p>
                  </a:txBody>
                  <a:tcPr/>
                </a:tc>
                <a:tc vMerge="1">
                  <a:txBody>
                    <a:bodyPr/>
                    <a:lstStyle/>
                    <a:p>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1095306"/>
                  </a:ext>
                </a:extLst>
              </a:tr>
              <a:tr h="388844">
                <a:tc>
                  <a:txBody>
                    <a:bodyPr/>
                    <a:lstStyle/>
                    <a:p>
                      <a:r>
                        <a:rPr lang="tr-TR" dirty="0" smtClean="0">
                          <a:latin typeface="Calibri" panose="020F0502020204030204" pitchFamily="34" charset="0"/>
                          <a:cs typeface="Calibri" panose="020F0502020204030204" pitchFamily="34" charset="0"/>
                        </a:rPr>
                        <a:t>12-Tatlılar</a:t>
                      </a:r>
                      <a:endParaRPr lang="tr-TR" dirty="0">
                        <a:latin typeface="Calibri" panose="020F0502020204030204" pitchFamily="34" charset="0"/>
                        <a:cs typeface="Calibri" panose="020F0502020204030204" pitchFamily="34" charset="0"/>
                      </a:endParaRPr>
                    </a:p>
                  </a:txBody>
                  <a:tcPr/>
                </a:tc>
                <a:tc vMerge="1">
                  <a:txBody>
                    <a:bodyPr/>
                    <a:lstStyle/>
                    <a:p>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3590835"/>
                  </a:ext>
                </a:extLst>
              </a:tr>
              <a:tr h="388844">
                <a:tc>
                  <a:txBody>
                    <a:bodyPr/>
                    <a:lstStyle/>
                    <a:p>
                      <a:r>
                        <a:rPr lang="tr-TR" dirty="0" smtClean="0">
                          <a:latin typeface="Calibri" panose="020F0502020204030204" pitchFamily="34" charset="0"/>
                          <a:cs typeface="Calibri" panose="020F0502020204030204" pitchFamily="34" charset="0"/>
                        </a:rPr>
                        <a:t>13-Savoriler</a:t>
                      </a:r>
                      <a:endParaRPr lang="tr-TR" dirty="0">
                        <a:latin typeface="Calibri" panose="020F0502020204030204" pitchFamily="34" charset="0"/>
                        <a:cs typeface="Calibri" panose="020F0502020204030204" pitchFamily="34" charset="0"/>
                      </a:endParaRPr>
                    </a:p>
                  </a:txBody>
                  <a:tcPr/>
                </a:tc>
                <a:tc vMerge="1">
                  <a:txBody>
                    <a:bodyPr/>
                    <a:lstStyle/>
                    <a:p>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20100496"/>
                  </a:ext>
                </a:extLst>
              </a:tr>
              <a:tr h="388844">
                <a:tc>
                  <a:txBody>
                    <a:bodyPr/>
                    <a:lstStyle/>
                    <a:p>
                      <a:r>
                        <a:rPr lang="tr-TR" dirty="0" smtClean="0">
                          <a:latin typeface="Calibri" panose="020F0502020204030204" pitchFamily="34" charset="0"/>
                          <a:cs typeface="Calibri" panose="020F0502020204030204" pitchFamily="34" charset="0"/>
                        </a:rPr>
                        <a:t>14-Dessertler</a:t>
                      </a:r>
                      <a:endParaRPr lang="tr-TR" dirty="0">
                        <a:latin typeface="Calibri" panose="020F0502020204030204" pitchFamily="34" charset="0"/>
                        <a:cs typeface="Calibri" panose="020F0502020204030204" pitchFamily="34" charset="0"/>
                      </a:endParaRPr>
                    </a:p>
                  </a:txBody>
                  <a:tcPr/>
                </a:tc>
                <a:tc vMerge="1">
                  <a:txBody>
                    <a:bodyPr/>
                    <a:lstStyle/>
                    <a:p>
                      <a:endParaRPr lang="tr-TR"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3867082"/>
                  </a:ext>
                </a:extLst>
              </a:tr>
            </a:tbl>
          </a:graphicData>
        </a:graphic>
      </p:graphicFrame>
    </p:spTree>
    <p:extLst>
      <p:ext uri="{BB962C8B-B14F-4D97-AF65-F5344CB8AC3E}">
        <p14:creationId xmlns:p14="http://schemas.microsoft.com/office/powerpoint/2010/main" val="300278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 yemeliyiz</a:t>
            </a:r>
            <a:endParaRPr lang="tr-TR" dirty="0"/>
          </a:p>
        </p:txBody>
      </p:sp>
      <p:pic>
        <p:nvPicPr>
          <p:cNvPr id="4" name="3 İçerik Yer Tutucusu" descr="yi iç bervyiemy.jpg"/>
          <p:cNvPicPr>
            <a:picLocks noGrp="1" noChangeAspect="1"/>
          </p:cNvPicPr>
          <p:nvPr>
            <p:ph sz="quarter" idx="1"/>
          </p:nvPr>
        </p:nvPicPr>
        <p:blipFill>
          <a:blip r:embed="rId2"/>
          <a:stretch>
            <a:fillRect/>
          </a:stretch>
        </p:blipFill>
        <p:spPr>
          <a:xfrm>
            <a:off x="1142976" y="1785926"/>
            <a:ext cx="7097747" cy="4731831"/>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205</TotalTime>
  <Words>862</Words>
  <Application>Microsoft Office PowerPoint</Application>
  <PresentationFormat>Ekran Gösterisi (4:3)</PresentationFormat>
  <Paragraphs>178</Paragraphs>
  <Slides>27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27</vt:i4>
      </vt:variant>
    </vt:vector>
  </HeadingPairs>
  <TitlesOfParts>
    <vt:vector size="34" baseType="lpstr">
      <vt:lpstr>Arial</vt:lpstr>
      <vt:lpstr>Arial Black</vt:lpstr>
      <vt:lpstr>Calibri</vt:lpstr>
      <vt:lpstr>Tw Cen MT</vt:lpstr>
      <vt:lpstr>Wingdings</vt:lpstr>
      <vt:lpstr>Wingdings 2</vt:lpstr>
      <vt:lpstr>Ortalama</vt:lpstr>
      <vt:lpstr>Menü planlama Dersi 1. Hafta- Yiyecek içecek endüstrisi Menü kavramı</vt:lpstr>
      <vt:lpstr>MENÜ</vt:lpstr>
      <vt:lpstr>PowerPoint Sunusu</vt:lpstr>
      <vt:lpstr>PowerPoint Sunusu</vt:lpstr>
      <vt:lpstr>PowerPoint Sunusu</vt:lpstr>
      <vt:lpstr>PowerPoint Sunusu</vt:lpstr>
      <vt:lpstr>PowerPoint Sunusu</vt:lpstr>
      <vt:lpstr>PowerPoint Sunusu</vt:lpstr>
      <vt:lpstr>Ne yemeliyiz</vt:lpstr>
      <vt:lpstr>PowerPoint Sunusu</vt:lpstr>
      <vt:lpstr>PowerPoint Sunusu</vt:lpstr>
      <vt:lpstr>MENÜ NEDİR</vt:lpstr>
      <vt:lpstr>ÖRNEK MENÜ KARTI </vt:lpstr>
      <vt:lpstr>PowerPoint Sunusu</vt:lpstr>
      <vt:lpstr>PowerPoint Sunusu</vt:lpstr>
      <vt:lpstr>PowerPoint Sunusu</vt:lpstr>
      <vt:lpstr>PowerPoint Sunusu</vt:lpstr>
      <vt:lpstr>PowerPoint Sunusu</vt:lpstr>
      <vt:lpstr>PowerPoint Sunusu</vt:lpstr>
      <vt:lpstr>PowerPoint Sunusu</vt:lpstr>
      <vt:lpstr>Yiyecek içecek işletme ve ünitelerinde müşterilere sunulan yiyecek ve içeceklerin tamamı menüyü oluşturmaktadır. </vt:lpstr>
      <vt:lpstr>PowerPoint Sunusu</vt:lpstr>
      <vt:lpstr>İYİ VE KALİTELİ YEME İÇİN MENÜ</vt:lpstr>
      <vt:lpstr>Menü örneği</vt:lpstr>
      <vt:lpstr>PowerPoint Sunusu</vt:lpstr>
      <vt:lpstr>Yemek ve İnsan</vt:lpstr>
      <vt:lpstr>Menü ve Yemek seçimi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Menü planlama Dersi 1. Hafta- Menü ön hazırlıkları</dc:title>
  <dc:creator>tosh</dc:creator>
  <cp:lastModifiedBy>seyitAliçelik</cp:lastModifiedBy>
  <cp:revision>26</cp:revision>
  <dcterms:created xsi:type="dcterms:W3CDTF">2020-10-02T08:21:32Z</dcterms:created>
  <dcterms:modified xsi:type="dcterms:W3CDTF">2023-09-18T12:24:10Z</dcterms:modified>
</cp:coreProperties>
</file>